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7" r:id="rId3"/>
    <p:sldId id="259" r:id="rId4"/>
    <p:sldId id="258"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EFD292-DC8E-4798-BF04-945A866832D7}" v="1352" dt="2018-10-04T19:33:37.4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5614" autoAdjust="0"/>
  </p:normalViewPr>
  <p:slideViewPr>
    <p:cSldViewPr snapToGrid="0">
      <p:cViewPr varScale="1">
        <p:scale>
          <a:sx n="97" d="100"/>
          <a:sy n="97" d="100"/>
        </p:scale>
        <p:origin x="9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Moser" userId="580d3a49c1a6dfb8" providerId="LiveId" clId="{B1EFD292-DC8E-4798-BF04-945A866832D7}"/>
    <pc:docChg chg="undo custSel addSld delSld modSld">
      <pc:chgData name="Andreas Moser" userId="580d3a49c1a6dfb8" providerId="LiveId" clId="{B1EFD292-DC8E-4798-BF04-945A866832D7}" dt="2018-10-19T11:29:28.663" v="1180" actId="20577"/>
      <pc:docMkLst>
        <pc:docMk/>
      </pc:docMkLst>
      <pc:sldChg chg="modSp modNotesTx">
        <pc:chgData name="Andreas Moser" userId="580d3a49c1a6dfb8" providerId="LiveId" clId="{B1EFD292-DC8E-4798-BF04-945A866832D7}" dt="2018-10-04T16:57:59.403" v="118" actId="20577"/>
        <pc:sldMkLst>
          <pc:docMk/>
          <pc:sldMk cId="2788776870" sldId="256"/>
        </pc:sldMkLst>
        <pc:spChg chg="mod">
          <ac:chgData name="Andreas Moser" userId="580d3a49c1a6dfb8" providerId="LiveId" clId="{B1EFD292-DC8E-4798-BF04-945A866832D7}" dt="2018-10-04T16:55:43.645" v="36" actId="20577"/>
          <ac:spMkLst>
            <pc:docMk/>
            <pc:sldMk cId="2788776870" sldId="256"/>
            <ac:spMk id="18" creationId="{5723E99D-73EC-4328-885F-FA1D2F74AE53}"/>
          </ac:spMkLst>
        </pc:spChg>
        <pc:spChg chg="mod">
          <ac:chgData name="Andreas Moser" userId="580d3a49c1a6dfb8" providerId="LiveId" clId="{B1EFD292-DC8E-4798-BF04-945A866832D7}" dt="2018-10-04T16:55:20.722" v="30" actId="14100"/>
          <ac:spMkLst>
            <pc:docMk/>
            <pc:sldMk cId="2788776870" sldId="256"/>
            <ac:spMk id="19" creationId="{1D60DA92-8927-4E0C-AA0D-F6354B9F82A6}"/>
          </ac:spMkLst>
        </pc:spChg>
      </pc:sldChg>
      <pc:sldChg chg="modSp modNotesTx">
        <pc:chgData name="Andreas Moser" userId="580d3a49c1a6dfb8" providerId="LiveId" clId="{B1EFD292-DC8E-4798-BF04-945A866832D7}" dt="2018-10-19T11:29:28.663" v="1180" actId="20577"/>
        <pc:sldMkLst>
          <pc:docMk/>
          <pc:sldMk cId="3051983009" sldId="257"/>
        </pc:sldMkLst>
        <pc:spChg chg="mod">
          <ac:chgData name="Andreas Moser" userId="580d3a49c1a6dfb8" providerId="LiveId" clId="{B1EFD292-DC8E-4798-BF04-945A866832D7}" dt="2018-10-19T11:29:28.663" v="1180" actId="20577"/>
          <ac:spMkLst>
            <pc:docMk/>
            <pc:sldMk cId="3051983009" sldId="257"/>
            <ac:spMk id="3" creationId="{A9F2F77B-C46D-4C55-8FE5-985E13708ED6}"/>
          </ac:spMkLst>
        </pc:spChg>
      </pc:sldChg>
      <pc:sldChg chg="modSp modNotesTx">
        <pc:chgData name="Andreas Moser" userId="580d3a49c1a6dfb8" providerId="LiveId" clId="{B1EFD292-DC8E-4798-BF04-945A866832D7}" dt="2018-10-04T17:37:32.803" v="794" actId="20577"/>
        <pc:sldMkLst>
          <pc:docMk/>
          <pc:sldMk cId="1040073327" sldId="258"/>
        </pc:sldMkLst>
        <pc:spChg chg="mod">
          <ac:chgData name="Andreas Moser" userId="580d3a49c1a6dfb8" providerId="LiveId" clId="{B1EFD292-DC8E-4798-BF04-945A866832D7}" dt="2018-10-04T17:35:56.538" v="701" actId="20577"/>
          <ac:spMkLst>
            <pc:docMk/>
            <pc:sldMk cId="1040073327" sldId="258"/>
            <ac:spMk id="3" creationId="{A9F2F77B-C46D-4C55-8FE5-985E13708ED6}"/>
          </ac:spMkLst>
        </pc:spChg>
      </pc:sldChg>
      <pc:sldChg chg="modSp add del modNotesTx">
        <pc:chgData name="Andreas Moser" userId="580d3a49c1a6dfb8" providerId="LiveId" clId="{B1EFD292-DC8E-4798-BF04-945A866832D7}" dt="2018-10-04T17:41:31.019" v="815" actId="20577"/>
        <pc:sldMkLst>
          <pc:docMk/>
          <pc:sldMk cId="3527328609" sldId="260"/>
        </pc:sldMkLst>
        <pc:spChg chg="mod">
          <ac:chgData name="Andreas Moser" userId="580d3a49c1a6dfb8" providerId="LiveId" clId="{B1EFD292-DC8E-4798-BF04-945A866832D7}" dt="2018-10-04T17:28:54.932" v="295" actId="113"/>
          <ac:spMkLst>
            <pc:docMk/>
            <pc:sldMk cId="3527328609" sldId="260"/>
            <ac:spMk id="6" creationId="{E9C2F7CE-DC69-44D8-8FED-4F701539894D}"/>
          </ac:spMkLst>
        </pc:spChg>
      </pc:sldChg>
      <pc:sldChg chg="modSp modNotesTx">
        <pc:chgData name="Andreas Moser" userId="580d3a49c1a6dfb8" providerId="LiveId" clId="{B1EFD292-DC8E-4798-BF04-945A866832D7}" dt="2018-10-04T17:20:45.989" v="231" actId="6549"/>
        <pc:sldMkLst>
          <pc:docMk/>
          <pc:sldMk cId="1211592136" sldId="261"/>
        </pc:sldMkLst>
        <pc:spChg chg="mod">
          <ac:chgData name="Andreas Moser" userId="580d3a49c1a6dfb8" providerId="LiveId" clId="{B1EFD292-DC8E-4798-BF04-945A866832D7}" dt="2018-10-04T17:20:41.268" v="229"/>
          <ac:spMkLst>
            <pc:docMk/>
            <pc:sldMk cId="1211592136" sldId="261"/>
            <ac:spMk id="3" creationId="{A9F2F77B-C46D-4C55-8FE5-985E13708ED6}"/>
          </ac:spMkLst>
        </pc:spChg>
      </pc:sldChg>
      <pc:sldChg chg="modNotesTx">
        <pc:chgData name="Andreas Moser" userId="580d3a49c1a6dfb8" providerId="LiveId" clId="{B1EFD292-DC8E-4798-BF04-945A866832D7}" dt="2018-10-04T17:48:18.091" v="1074" actId="20577"/>
        <pc:sldMkLst>
          <pc:docMk/>
          <pc:sldMk cId="3871659766" sldId="262"/>
        </pc:sldMkLst>
      </pc:sldChg>
      <pc:sldChg chg="modNotesTx">
        <pc:chgData name="Andreas Moser" userId="580d3a49c1a6dfb8" providerId="LiveId" clId="{B1EFD292-DC8E-4798-BF04-945A866832D7}" dt="2018-10-04T16:56:37.068" v="78" actId="20577"/>
        <pc:sldMkLst>
          <pc:docMk/>
          <pc:sldMk cId="3952934428" sldId="263"/>
        </pc:sldMkLst>
      </pc:sldChg>
      <pc:sldChg chg="modNotesTx">
        <pc:chgData name="Andreas Moser" userId="580d3a49c1a6dfb8" providerId="LiveId" clId="{B1EFD292-DC8E-4798-BF04-945A866832D7}" dt="2018-10-04T17:51:50.998" v="1076" actId="113"/>
        <pc:sldMkLst>
          <pc:docMk/>
          <pc:sldMk cId="1627795675" sldId="265"/>
        </pc:sldMkLst>
      </pc:sldChg>
      <pc:sldChg chg="modNotesTx">
        <pc:chgData name="Andreas Moser" userId="580d3a49c1a6dfb8" providerId="LiveId" clId="{B1EFD292-DC8E-4798-BF04-945A866832D7}" dt="2018-10-04T17:56:11.392" v="1172" actId="20577"/>
        <pc:sldMkLst>
          <pc:docMk/>
          <pc:sldMk cId="1243802916" sldId="269"/>
        </pc:sldMkLst>
      </pc:sldChg>
      <pc:sldChg chg="modSp">
        <pc:chgData name="Andreas Moser" userId="580d3a49c1a6dfb8" providerId="LiveId" clId="{B1EFD292-DC8E-4798-BF04-945A866832D7}" dt="2018-10-04T19:33:37.477" v="1179" actId="20577"/>
        <pc:sldMkLst>
          <pc:docMk/>
          <pc:sldMk cId="3316130857" sldId="275"/>
        </pc:sldMkLst>
        <pc:spChg chg="mod">
          <ac:chgData name="Andreas Moser" userId="580d3a49c1a6dfb8" providerId="LiveId" clId="{B1EFD292-DC8E-4798-BF04-945A866832D7}" dt="2018-10-04T19:33:37.477" v="1179" actId="20577"/>
          <ac:spMkLst>
            <pc:docMk/>
            <pc:sldMk cId="3316130857" sldId="275"/>
            <ac:spMk id="4" creationId="{263467F9-C434-40A5-B982-505A9B7A5C0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98706-4D71-4992-8779-15EF658D6FB1}" type="datetimeFigureOut">
              <a:rPr lang="de-CH" smtClean="0"/>
              <a:t>19.10.2018</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E240F-FC8E-4819-97F7-25F0D138B1BF}" type="slidenum">
              <a:rPr lang="de-CH" smtClean="0"/>
              <a:t>‹Nr.›</a:t>
            </a:fld>
            <a:endParaRPr lang="de-CH"/>
          </a:p>
        </p:txBody>
      </p:sp>
    </p:spTree>
    <p:extLst>
      <p:ext uri="{BB962C8B-B14F-4D97-AF65-F5344CB8AC3E}">
        <p14:creationId xmlns:p14="http://schemas.microsoft.com/office/powerpoint/2010/main" val="1507839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Es geht zunächst um drei Könige, die kommen werden und um einen vierten König ehe es um Griechenland geht.</a:t>
            </a:r>
          </a:p>
          <a:p>
            <a:r>
              <a:rPr lang="de-CH" dirty="0"/>
              <a:t>Die Prophetie, die Daniel erhielt, ist so genau, dass man von einem historischen Bericht sprechen könnte. Für Daniel war alles zukünftig, in unserer Zeit hat sich hingegen schon vieles erfüllt und das Restliche wird noch erfüllt werden.</a:t>
            </a:r>
          </a:p>
          <a:p>
            <a:r>
              <a:rPr lang="de-CH" sz="1200" dirty="0">
                <a:solidFill>
                  <a:schemeClr val="bg1"/>
                </a:solidFill>
              </a:rPr>
              <a:t>So lautet dann der Vers 2 aus Daniel 11:</a:t>
            </a:r>
          </a:p>
          <a:p>
            <a:r>
              <a:rPr lang="de-CH" sz="1200" dirty="0">
                <a:solidFill>
                  <a:schemeClr val="bg1"/>
                </a:solidFill>
              </a:rPr>
              <a:t>Dan 11,2</a:t>
            </a:r>
          </a:p>
          <a:p>
            <a:r>
              <a:rPr lang="de-CH" sz="1200" dirty="0">
                <a:solidFill>
                  <a:schemeClr val="bg1"/>
                </a:solidFill>
              </a:rPr>
              <a:t>Siehe, es </a:t>
            </a:r>
            <a:r>
              <a:rPr lang="de-CH" sz="1200" b="1" dirty="0">
                <a:solidFill>
                  <a:schemeClr val="bg1"/>
                </a:solidFill>
              </a:rPr>
              <a:t>werden noch drei Könige in Persien aufstehen</a:t>
            </a:r>
            <a:r>
              <a:rPr lang="de-CH" sz="1200" dirty="0">
                <a:solidFill>
                  <a:schemeClr val="bg1"/>
                </a:solidFill>
              </a:rPr>
              <a:t>, und der </a:t>
            </a:r>
            <a:r>
              <a:rPr lang="de-CH" sz="1200" b="1" dirty="0">
                <a:solidFill>
                  <a:schemeClr val="bg1"/>
                </a:solidFill>
              </a:rPr>
              <a:t>vierte</a:t>
            </a:r>
            <a:r>
              <a:rPr lang="de-CH" sz="1200" dirty="0">
                <a:solidFill>
                  <a:schemeClr val="bg1"/>
                </a:solidFill>
              </a:rPr>
              <a:t> wird größeren Reichtum erlangen als alle; und wenn er durch seinen Reichtum stark geworden ist, wird er alles gegen das </a:t>
            </a:r>
            <a:r>
              <a:rPr lang="de-CH" sz="1200" b="1" dirty="0">
                <a:solidFill>
                  <a:schemeClr val="bg1"/>
                </a:solidFill>
              </a:rPr>
              <a:t>Königreich Griechenland aufregen</a:t>
            </a:r>
            <a:r>
              <a:rPr lang="de-CH" sz="1200" dirty="0">
                <a:solidFill>
                  <a:schemeClr val="bg1"/>
                </a:solidFill>
              </a:rPr>
              <a:t>. </a:t>
            </a:r>
          </a:p>
          <a:p>
            <a:endParaRPr lang="de-CH" dirty="0"/>
          </a:p>
          <a:p>
            <a:r>
              <a:rPr lang="de-CH" dirty="0"/>
              <a:t>Hinweis: Der orange Pfeil zeigt die Zeitachse an.</a:t>
            </a:r>
          </a:p>
        </p:txBody>
      </p:sp>
      <p:sp>
        <p:nvSpPr>
          <p:cNvPr id="4" name="Foliennummernplatzhalter 3"/>
          <p:cNvSpPr>
            <a:spLocks noGrp="1"/>
          </p:cNvSpPr>
          <p:nvPr>
            <p:ph type="sldNum" sz="quarter" idx="5"/>
          </p:nvPr>
        </p:nvSpPr>
        <p:spPr/>
        <p:txBody>
          <a:bodyPr/>
          <a:lstStyle/>
          <a:p>
            <a:fld id="{702E240F-FC8E-4819-97F7-25F0D138B1BF}" type="slidenum">
              <a:rPr lang="de-CH" smtClean="0"/>
              <a:t>1</a:t>
            </a:fld>
            <a:endParaRPr lang="de-CH"/>
          </a:p>
        </p:txBody>
      </p:sp>
    </p:spTree>
    <p:extLst>
      <p:ext uri="{BB962C8B-B14F-4D97-AF65-F5344CB8AC3E}">
        <p14:creationId xmlns:p14="http://schemas.microsoft.com/office/powerpoint/2010/main" val="645565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Karte zeigt das Reich Alexanders der Gross aber auch die spätere Aufteilung.</a:t>
            </a:r>
          </a:p>
        </p:txBody>
      </p:sp>
      <p:sp>
        <p:nvSpPr>
          <p:cNvPr id="4" name="Foliennummernplatzhalter 3"/>
          <p:cNvSpPr>
            <a:spLocks noGrp="1"/>
          </p:cNvSpPr>
          <p:nvPr>
            <p:ph type="sldNum" sz="quarter" idx="5"/>
          </p:nvPr>
        </p:nvSpPr>
        <p:spPr/>
        <p:txBody>
          <a:bodyPr/>
          <a:lstStyle/>
          <a:p>
            <a:fld id="{702E240F-FC8E-4819-97F7-25F0D138B1BF}" type="slidenum">
              <a:rPr lang="de-CH" smtClean="0"/>
              <a:t>14</a:t>
            </a:fld>
            <a:endParaRPr lang="de-CH"/>
          </a:p>
        </p:txBody>
      </p:sp>
    </p:spTree>
    <p:extLst>
      <p:ext uri="{BB962C8B-B14F-4D97-AF65-F5344CB8AC3E}">
        <p14:creationId xmlns:p14="http://schemas.microsoft.com/office/powerpoint/2010/main" val="2117887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t>Vgl. auch das Bild der vier Köpfe in Daniel 7 und in Daniel 8 dasjenige mit den vier Hörnern.</a:t>
            </a:r>
          </a:p>
          <a:p>
            <a:endParaRPr lang="de-CH" dirty="0"/>
          </a:p>
        </p:txBody>
      </p:sp>
      <p:sp>
        <p:nvSpPr>
          <p:cNvPr id="4" name="Foliennummernplatzhalter 3"/>
          <p:cNvSpPr>
            <a:spLocks noGrp="1"/>
          </p:cNvSpPr>
          <p:nvPr>
            <p:ph type="sldNum" sz="quarter" idx="5"/>
          </p:nvPr>
        </p:nvSpPr>
        <p:spPr/>
        <p:txBody>
          <a:bodyPr/>
          <a:lstStyle/>
          <a:p>
            <a:fld id="{702E240F-FC8E-4819-97F7-25F0D138B1BF}" type="slidenum">
              <a:rPr lang="de-CH" smtClean="0"/>
              <a:t>15</a:t>
            </a:fld>
            <a:endParaRPr lang="de-CH"/>
          </a:p>
        </p:txBody>
      </p:sp>
    </p:spTree>
    <p:extLst>
      <p:ext uri="{BB962C8B-B14F-4D97-AF65-F5344CB8AC3E}">
        <p14:creationId xmlns:p14="http://schemas.microsoft.com/office/powerpoint/2010/main" val="1135901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Ptolemäus  bedeutet der Retter und </a:t>
            </a:r>
            <a:r>
              <a:rPr lang="de-CH" dirty="0" err="1"/>
              <a:t>Seleukus</a:t>
            </a:r>
            <a:r>
              <a:rPr lang="de-CH" dirty="0"/>
              <a:t> der Sieger.</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Der Dreh- und Angelpunkt zwischen Norden und Süden ist Israel.</a:t>
            </a:r>
          </a:p>
          <a:p>
            <a:endParaRPr lang="de-CH" dirty="0"/>
          </a:p>
          <a:p>
            <a:r>
              <a:rPr lang="de-CH" dirty="0"/>
              <a:t>Dan 10,1 Im dritten Jahre </a:t>
            </a:r>
            <a:r>
              <a:rPr lang="de-CH" dirty="0" err="1"/>
              <a:t>Kores</a:t>
            </a:r>
            <a:r>
              <a:rPr lang="de-CH" dirty="0"/>
              <a:t>’, des Königs von Persien, wurde dem Daniel, welcher </a:t>
            </a:r>
            <a:r>
              <a:rPr lang="de-CH" dirty="0" err="1"/>
              <a:t>Beltsazar</a:t>
            </a:r>
            <a:r>
              <a:rPr lang="de-CH" dirty="0"/>
              <a:t> genannt wird, eine Sache geoffenbart, und die Sache ist Wahrheit und betrifft eine große Mühsal; und er verstand die Sache und bekam Verständnis über das Gesicht. </a:t>
            </a:r>
          </a:p>
        </p:txBody>
      </p:sp>
      <p:sp>
        <p:nvSpPr>
          <p:cNvPr id="4" name="Foliennummernplatzhalter 3"/>
          <p:cNvSpPr>
            <a:spLocks noGrp="1"/>
          </p:cNvSpPr>
          <p:nvPr>
            <p:ph type="sldNum" sz="quarter" idx="5"/>
          </p:nvPr>
        </p:nvSpPr>
        <p:spPr/>
        <p:txBody>
          <a:bodyPr/>
          <a:lstStyle/>
          <a:p>
            <a:fld id="{702E240F-FC8E-4819-97F7-25F0D138B1BF}" type="slidenum">
              <a:rPr lang="de-CH" smtClean="0"/>
              <a:t>17</a:t>
            </a:fld>
            <a:endParaRPr lang="de-CH"/>
          </a:p>
        </p:txBody>
      </p:sp>
    </p:spTree>
    <p:extLst>
      <p:ext uri="{BB962C8B-B14F-4D97-AF65-F5344CB8AC3E}">
        <p14:creationId xmlns:p14="http://schemas.microsoft.com/office/powerpoint/2010/main" val="2976120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t>Die Makkabäer (</a:t>
            </a:r>
            <a:r>
              <a:rPr lang="de-CH" sz="1200" dirty="0" err="1"/>
              <a:t>Makkabäus</a:t>
            </a:r>
            <a:r>
              <a:rPr lang="de-CH" sz="1200" dirty="0"/>
              <a:t>=der Hammer) gingen wie Guerillakrieger gegen die syrische Besatzer vor.</a:t>
            </a:r>
          </a:p>
          <a:p>
            <a:endParaRPr lang="de-CH" dirty="0"/>
          </a:p>
        </p:txBody>
      </p:sp>
      <p:sp>
        <p:nvSpPr>
          <p:cNvPr id="4" name="Foliennummernplatzhalter 3"/>
          <p:cNvSpPr>
            <a:spLocks noGrp="1"/>
          </p:cNvSpPr>
          <p:nvPr>
            <p:ph type="sldNum" sz="quarter" idx="5"/>
          </p:nvPr>
        </p:nvSpPr>
        <p:spPr/>
        <p:txBody>
          <a:bodyPr/>
          <a:lstStyle/>
          <a:p>
            <a:fld id="{702E240F-FC8E-4819-97F7-25F0D138B1BF}" type="slidenum">
              <a:rPr lang="de-CH" smtClean="0"/>
              <a:t>20</a:t>
            </a:fld>
            <a:endParaRPr lang="de-CH"/>
          </a:p>
        </p:txBody>
      </p:sp>
    </p:spTree>
    <p:extLst>
      <p:ext uri="{BB962C8B-B14F-4D97-AF65-F5344CB8AC3E}">
        <p14:creationId xmlns:p14="http://schemas.microsoft.com/office/powerpoint/2010/main" val="3827148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t>Vers 36ff, ist auch für uns zukünftig.</a:t>
            </a:r>
          </a:p>
          <a:p>
            <a:endParaRPr lang="de-CH" dirty="0"/>
          </a:p>
        </p:txBody>
      </p:sp>
      <p:sp>
        <p:nvSpPr>
          <p:cNvPr id="4" name="Foliennummernplatzhalter 3"/>
          <p:cNvSpPr>
            <a:spLocks noGrp="1"/>
          </p:cNvSpPr>
          <p:nvPr>
            <p:ph type="sldNum" sz="quarter" idx="5"/>
          </p:nvPr>
        </p:nvSpPr>
        <p:spPr/>
        <p:txBody>
          <a:bodyPr/>
          <a:lstStyle/>
          <a:p>
            <a:fld id="{702E240F-FC8E-4819-97F7-25F0D138B1BF}" type="slidenum">
              <a:rPr lang="de-CH" smtClean="0"/>
              <a:t>22</a:t>
            </a:fld>
            <a:endParaRPr lang="de-CH"/>
          </a:p>
        </p:txBody>
      </p:sp>
    </p:spTree>
    <p:extLst>
      <p:ext uri="{BB962C8B-B14F-4D97-AF65-F5344CB8AC3E}">
        <p14:creationId xmlns:p14="http://schemas.microsoft.com/office/powerpoint/2010/main" val="1825097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02E240F-FC8E-4819-97F7-25F0D138B1BF}" type="slidenum">
              <a:rPr lang="de-CH" smtClean="0"/>
              <a:t>23</a:t>
            </a:fld>
            <a:endParaRPr lang="de-CH"/>
          </a:p>
        </p:txBody>
      </p:sp>
    </p:spTree>
    <p:extLst>
      <p:ext uri="{BB962C8B-B14F-4D97-AF65-F5344CB8AC3E}">
        <p14:creationId xmlns:p14="http://schemas.microsoft.com/office/powerpoint/2010/main" val="2671420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Der erste König nach </a:t>
            </a:r>
            <a:r>
              <a:rPr lang="de-CH" dirty="0" err="1"/>
              <a:t>Kores</a:t>
            </a:r>
            <a:endParaRPr lang="de-CH" dirty="0"/>
          </a:p>
        </p:txBody>
      </p:sp>
      <p:sp>
        <p:nvSpPr>
          <p:cNvPr id="4" name="Foliennummernplatzhalter 3"/>
          <p:cNvSpPr>
            <a:spLocks noGrp="1"/>
          </p:cNvSpPr>
          <p:nvPr>
            <p:ph type="sldNum" sz="quarter" idx="5"/>
          </p:nvPr>
        </p:nvSpPr>
        <p:spPr/>
        <p:txBody>
          <a:bodyPr/>
          <a:lstStyle/>
          <a:p>
            <a:fld id="{702E240F-FC8E-4819-97F7-25F0D138B1BF}" type="slidenum">
              <a:rPr lang="de-CH" smtClean="0"/>
              <a:t>2</a:t>
            </a:fld>
            <a:endParaRPr lang="de-CH"/>
          </a:p>
        </p:txBody>
      </p:sp>
    </p:spTree>
    <p:extLst>
      <p:ext uri="{BB962C8B-B14F-4D97-AF65-F5344CB8AC3E}">
        <p14:creationId xmlns:p14="http://schemas.microsoft.com/office/powerpoint/2010/main" val="254188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strike="sngStrike" baseline="0" dirty="0"/>
              <a:t>In Esra Kapitel 4-8 </a:t>
            </a:r>
            <a:r>
              <a:rPr lang="de-CH" sz="1200" strike="sngStrike" baseline="0" dirty="0" err="1"/>
              <a:t>Artasasta</a:t>
            </a:r>
            <a:r>
              <a:rPr lang="de-CH" sz="1200" strike="sngStrike" baseline="0" dirty="0"/>
              <a:t> </a:t>
            </a:r>
          </a:p>
          <a:p>
            <a:r>
              <a:rPr lang="de-CH" dirty="0"/>
              <a:t>Der zweite König nach </a:t>
            </a:r>
            <a:r>
              <a:rPr lang="de-CH" dirty="0" err="1"/>
              <a:t>Kores</a:t>
            </a:r>
            <a:r>
              <a:rPr lang="de-CH" dirty="0"/>
              <a:t> (</a:t>
            </a:r>
            <a:r>
              <a:rPr lang="de-CH" sz="1200" dirty="0"/>
              <a:t>(Pseudo) </a:t>
            </a:r>
            <a:r>
              <a:rPr lang="de-CH" sz="1200" dirty="0" err="1"/>
              <a:t>Smerdis</a:t>
            </a:r>
            <a:r>
              <a:rPr lang="de-CH" sz="1200" dirty="0"/>
              <a:t>)</a:t>
            </a: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t>Hatte eine kurze Regierungszeit von etwas mehr als einem Monat. Unter ihm wurde der Bau am Haus Gottes unterbrochen bis Darius im 2. Regierungsjahr.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t>In </a:t>
            </a:r>
            <a:r>
              <a:rPr lang="de-CH" sz="1200" b="0" i="0" u="none" strike="noStrike" kern="1200" baseline="0" dirty="0">
                <a:solidFill>
                  <a:schemeClr val="tx1"/>
                </a:solidFill>
                <a:latin typeface="+mn-lt"/>
                <a:ea typeface="+mn-ea"/>
                <a:cs typeface="+mn-cs"/>
              </a:rPr>
              <a:t>Esra  7,11–26</a:t>
            </a:r>
          </a:p>
          <a:p>
            <a:r>
              <a:rPr lang="de-CH" sz="1200" b="0" i="0" u="none" strike="noStrike" kern="1200" baseline="0" dirty="0">
                <a:solidFill>
                  <a:schemeClr val="tx1"/>
                </a:solidFill>
                <a:latin typeface="+mn-lt"/>
                <a:ea typeface="+mn-ea"/>
                <a:cs typeface="+mn-cs"/>
              </a:rPr>
              <a:t>274  Artaxerxes  </a:t>
            </a:r>
            <a:r>
              <a:rPr lang="de-CH" sz="1200" b="0" i="0" u="none" strike="noStrike" kern="1200" baseline="0" dirty="0" err="1">
                <a:solidFill>
                  <a:schemeClr val="tx1"/>
                </a:solidFill>
                <a:latin typeface="+mn-lt"/>
                <a:ea typeface="+mn-ea"/>
                <a:cs typeface="+mn-cs"/>
              </a:rPr>
              <a:t>Longimanus</a:t>
            </a:r>
            <a:r>
              <a:rPr lang="de-CH" sz="1200" b="0" i="0" u="none" strike="noStrike" kern="1200" baseline="0" dirty="0">
                <a:solidFill>
                  <a:schemeClr val="tx1"/>
                </a:solidFill>
                <a:latin typeface="+mn-lt"/>
                <a:ea typeface="+mn-ea"/>
                <a:cs typeface="+mn-cs"/>
              </a:rPr>
              <a:t>  (</a:t>
            </a:r>
            <a:r>
              <a:rPr lang="de-CH" sz="1200" b="0" i="0" u="none" strike="noStrike" kern="1200" baseline="0" dirty="0" err="1">
                <a:solidFill>
                  <a:schemeClr val="tx1"/>
                </a:solidFill>
                <a:latin typeface="+mn-lt"/>
                <a:ea typeface="+mn-ea"/>
                <a:cs typeface="+mn-cs"/>
              </a:rPr>
              <a:t>Langhand</a:t>
            </a:r>
            <a:r>
              <a:rPr lang="de-CH" sz="1200" b="0" i="0" u="none" strike="noStrike" kern="1200" baseline="0" dirty="0">
                <a:solidFill>
                  <a:schemeClr val="tx1"/>
                </a:solidFill>
                <a:latin typeface="+mn-lt"/>
                <a:ea typeface="+mn-ea"/>
                <a:cs typeface="+mn-cs"/>
              </a:rPr>
              <a:t>)  regierte  von  465  v.  Chr.  bis  424  v.  Chr.  als  persischer  Großkönig.  Er  war  der </a:t>
            </a:r>
          </a:p>
          <a:p>
            <a:r>
              <a:rPr lang="de-CH" sz="1200" b="0" i="0" u="none" strike="noStrike" kern="1200" baseline="0" dirty="0">
                <a:solidFill>
                  <a:schemeClr val="tx1"/>
                </a:solidFill>
                <a:latin typeface="+mn-lt"/>
                <a:ea typeface="+mn-ea"/>
                <a:cs typeface="+mn-cs"/>
              </a:rPr>
              <a:t>jüngere  Sohn  und  Nachfolger  von  Xerxes  I.  König  wurde  er  deshalb,  weil  er  seinen  älteren  Bruder  getötet  hatte,  der </a:t>
            </a:r>
          </a:p>
          <a:p>
            <a:r>
              <a:rPr lang="de-CH" sz="1200" b="0" i="0" u="none" strike="noStrike" kern="1200" baseline="0" dirty="0">
                <a:solidFill>
                  <a:schemeClr val="tx1"/>
                </a:solidFill>
                <a:latin typeface="+mn-lt"/>
                <a:ea typeface="+mn-ea"/>
                <a:cs typeface="+mn-cs"/>
              </a:rPr>
              <a:t>–  vermutlich  zu  Unrecht  –  bezichtigt  wurde,  seinen  Vater  ermordet  zu  haben.  In  seine  Regierungszeit  fallen  einige </a:t>
            </a:r>
          </a:p>
          <a:p>
            <a:r>
              <a:rPr lang="de-CH" sz="1200" b="0" i="0" u="none" strike="noStrike" kern="1200" baseline="0" dirty="0">
                <a:solidFill>
                  <a:schemeClr val="tx1"/>
                </a:solidFill>
                <a:latin typeface="+mn-lt"/>
                <a:ea typeface="+mn-ea"/>
                <a:cs typeface="+mn-cs"/>
              </a:rPr>
              <a:t>kriegerische  Auseinandersetzungen  an  verschiedenen  Stellen  seines  großen  Reiches.  Bekannt  ist  u.  a.  die  Schlacht  bei </a:t>
            </a:r>
          </a:p>
          <a:p>
            <a:r>
              <a:rPr lang="de-CH" sz="1200" b="0" i="0" u="none" strike="noStrike" kern="1200" baseline="0" dirty="0" err="1">
                <a:solidFill>
                  <a:schemeClr val="tx1"/>
                </a:solidFill>
                <a:latin typeface="+mn-lt"/>
                <a:ea typeface="+mn-ea"/>
                <a:cs typeface="+mn-cs"/>
              </a:rPr>
              <a:t>Papremis</a:t>
            </a:r>
            <a:r>
              <a:rPr lang="de-CH" sz="1200" b="0" i="0" u="none" strike="noStrike" kern="1200" baseline="0" dirty="0">
                <a:solidFill>
                  <a:schemeClr val="tx1"/>
                </a:solidFill>
                <a:latin typeface="+mn-lt"/>
                <a:ea typeface="+mn-ea"/>
                <a:cs typeface="+mn-cs"/>
              </a:rPr>
              <a:t>  (456  v.  Chr.).  Im  Allgemeinen  gilt  Artaxerxes  jedoch  als  relativ  gutherziger  König.  Seine  Religionspolitik </a:t>
            </a:r>
          </a:p>
          <a:p>
            <a:r>
              <a:rPr lang="de-CH" sz="1200" b="0" i="0" u="none" strike="noStrike" kern="1200" baseline="0" dirty="0">
                <a:solidFill>
                  <a:schemeClr val="tx1"/>
                </a:solidFill>
                <a:latin typeface="+mn-lt"/>
                <a:ea typeface="+mn-ea"/>
                <a:cs typeface="+mn-cs"/>
              </a:rPr>
              <a:t>gilt  in  der  säkularen  Geschichtsschreibung  als  eher  tolerant.  Der  König  ließ  seine  Taten  auf  diversen  Inschriften  für </a:t>
            </a:r>
          </a:p>
          <a:p>
            <a:r>
              <a:rPr lang="de-CH" sz="1200" b="0" i="0" u="none" strike="noStrike" kern="1200" baseline="0" dirty="0">
                <a:solidFill>
                  <a:schemeClr val="tx1"/>
                </a:solidFill>
                <a:latin typeface="+mn-lt"/>
                <a:ea typeface="+mn-ea"/>
                <a:cs typeface="+mn-cs"/>
              </a:rPr>
              <a:t>die  Nachwelt  festhalten.  Die  Bibel  erwähnt  diesen  König  in  den  Büchern  Esra,  Nehemia  und  Esther  (dort  unter  dem </a:t>
            </a:r>
          </a:p>
          <a:p>
            <a:r>
              <a:rPr lang="de-CH" sz="1200" b="0" i="0" u="none" strike="noStrike" kern="1200" baseline="0" dirty="0">
                <a:solidFill>
                  <a:schemeClr val="tx1"/>
                </a:solidFill>
                <a:latin typeface="+mn-lt"/>
                <a:ea typeface="+mn-ea"/>
                <a:cs typeface="+mn-cs"/>
              </a:rPr>
              <a:t>Namen  Ahasveros).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p>
          <a:p>
            <a:endParaRPr lang="de-CH" dirty="0"/>
          </a:p>
        </p:txBody>
      </p:sp>
      <p:sp>
        <p:nvSpPr>
          <p:cNvPr id="4" name="Foliennummernplatzhalter 3"/>
          <p:cNvSpPr>
            <a:spLocks noGrp="1"/>
          </p:cNvSpPr>
          <p:nvPr>
            <p:ph type="sldNum" sz="quarter" idx="5"/>
          </p:nvPr>
        </p:nvSpPr>
        <p:spPr/>
        <p:txBody>
          <a:bodyPr/>
          <a:lstStyle/>
          <a:p>
            <a:fld id="{702E240F-FC8E-4819-97F7-25F0D138B1BF}" type="slidenum">
              <a:rPr lang="de-CH" smtClean="0"/>
              <a:t>4</a:t>
            </a:fld>
            <a:endParaRPr lang="de-CH"/>
          </a:p>
        </p:txBody>
      </p:sp>
    </p:spTree>
    <p:extLst>
      <p:ext uri="{BB962C8B-B14F-4D97-AF65-F5344CB8AC3E}">
        <p14:creationId xmlns:p14="http://schemas.microsoft.com/office/powerpoint/2010/main" val="2552764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In Vers 6 von Esra 4, wird der König Ahasveros(</a:t>
            </a:r>
            <a:r>
              <a:rPr lang="de-CH" dirty="0" err="1"/>
              <a:t>Kambyses</a:t>
            </a:r>
            <a:r>
              <a:rPr lang="de-CH" dirty="0"/>
              <a:t>) erwähnt, dann in Vers 7 </a:t>
            </a:r>
            <a:r>
              <a:rPr lang="de-CH" dirty="0" err="1"/>
              <a:t>Artasasta</a:t>
            </a:r>
            <a:r>
              <a:rPr lang="de-CH" dirty="0"/>
              <a:t>(</a:t>
            </a:r>
            <a:r>
              <a:rPr lang="de-CH" dirty="0" err="1"/>
              <a:t>Gaumata</a:t>
            </a:r>
            <a:r>
              <a:rPr lang="de-CH" dirty="0"/>
              <a:t>) als König. Später in Vers 24 erfahren wir vom König Darius und seinem zweiten Regierungsjahr.</a:t>
            </a:r>
          </a:p>
          <a:p>
            <a:r>
              <a:rPr lang="de-CH" dirty="0"/>
              <a:t>Der Bau am Haus Gottes wurde durch den Brief an </a:t>
            </a:r>
            <a:r>
              <a:rPr lang="de-CH" dirty="0" err="1"/>
              <a:t>Artasasta</a:t>
            </a:r>
            <a:r>
              <a:rPr lang="de-CH" dirty="0"/>
              <a:t> unterbrochen. Vielleicht deswegen, seine kurze Regierungszeit.</a:t>
            </a:r>
            <a:endParaRPr lang="de-CH" sz="1200" b="0" i="0" u="none" strike="noStrike" kern="1200" baseline="0" dirty="0">
              <a:solidFill>
                <a:schemeClr val="tx1"/>
              </a:solidFill>
              <a:latin typeface="+mn-lt"/>
              <a:ea typeface="+mn-ea"/>
              <a:cs typeface="+mn-cs"/>
            </a:endParaRPr>
          </a:p>
          <a:p>
            <a:endParaRPr lang="de-CH" dirty="0"/>
          </a:p>
          <a:p>
            <a:r>
              <a:rPr lang="de-CH" sz="1200" dirty="0"/>
              <a:t>24 Damals hörte die Arbeit am Hause Gottes in Jerusalem auf, und sie unterblieb bis zum zweiten Jahre der Regierung des Königs Darius von Persien. </a:t>
            </a:r>
          </a:p>
          <a:p>
            <a:endParaRPr lang="de-CH" dirty="0"/>
          </a:p>
        </p:txBody>
      </p:sp>
      <p:sp>
        <p:nvSpPr>
          <p:cNvPr id="4" name="Foliennummernplatzhalter 3"/>
          <p:cNvSpPr>
            <a:spLocks noGrp="1"/>
          </p:cNvSpPr>
          <p:nvPr>
            <p:ph type="sldNum" sz="quarter" idx="5"/>
          </p:nvPr>
        </p:nvSpPr>
        <p:spPr/>
        <p:txBody>
          <a:bodyPr/>
          <a:lstStyle/>
          <a:p>
            <a:fld id="{702E240F-FC8E-4819-97F7-25F0D138B1BF}" type="slidenum">
              <a:rPr lang="de-CH" smtClean="0"/>
              <a:t>5</a:t>
            </a:fld>
            <a:endParaRPr lang="de-CH"/>
          </a:p>
        </p:txBody>
      </p:sp>
    </p:spTree>
    <p:extLst>
      <p:ext uri="{BB962C8B-B14F-4D97-AF65-F5344CB8AC3E}">
        <p14:creationId xmlns:p14="http://schemas.microsoft.com/office/powerpoint/2010/main" val="2180868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Der dritte König nach </a:t>
            </a:r>
            <a:r>
              <a:rPr lang="de-CH" dirty="0" err="1"/>
              <a:t>Kores</a:t>
            </a: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t>Nicht Darius, der Meder, welcher mit </a:t>
            </a:r>
            <a:r>
              <a:rPr lang="de-CH" sz="1200" dirty="0" err="1"/>
              <a:t>Kores</a:t>
            </a:r>
            <a:r>
              <a:rPr lang="de-CH" sz="1200" dirty="0"/>
              <a:t> zeitgleich regierte. </a:t>
            </a:r>
            <a:endParaRPr lang="de-CH"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t>Merke: Die verlorene Schlacht bei Marathon (490 v. Chr.) gegen die Griechen.</a:t>
            </a:r>
          </a:p>
          <a:p>
            <a:r>
              <a:rPr lang="de-CH" sz="1200" dirty="0"/>
              <a:t>Darius bedeutet, das Gute aufrecht haltend.</a:t>
            </a:r>
            <a:endParaRPr lang="de-CH" dirty="0"/>
          </a:p>
        </p:txBody>
      </p:sp>
      <p:sp>
        <p:nvSpPr>
          <p:cNvPr id="4" name="Foliennummernplatzhalter 3"/>
          <p:cNvSpPr>
            <a:spLocks noGrp="1"/>
          </p:cNvSpPr>
          <p:nvPr>
            <p:ph type="sldNum" sz="quarter" idx="5"/>
          </p:nvPr>
        </p:nvSpPr>
        <p:spPr/>
        <p:txBody>
          <a:bodyPr/>
          <a:lstStyle/>
          <a:p>
            <a:fld id="{702E240F-FC8E-4819-97F7-25F0D138B1BF}" type="slidenum">
              <a:rPr lang="de-CH" smtClean="0"/>
              <a:t>6</a:t>
            </a:fld>
            <a:endParaRPr lang="de-CH"/>
          </a:p>
        </p:txBody>
      </p:sp>
    </p:spTree>
    <p:extLst>
      <p:ext uri="{BB962C8B-B14F-4D97-AF65-F5344CB8AC3E}">
        <p14:creationId xmlns:p14="http://schemas.microsoft.com/office/powerpoint/2010/main" val="317395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«Bis zur» gibt eine Zeitspanne an und zeigt, dass es sich nicht um den Darius von Daniel Kapitel 9 handelt.</a:t>
            </a:r>
          </a:p>
          <a:p>
            <a:r>
              <a:rPr lang="de-CH" dirty="0"/>
              <a:t>Auch ist der Darius von Daniel Kapitel 9 ein Meder und in Kapitel 11 ist Darius ein Persers.</a:t>
            </a:r>
          </a:p>
        </p:txBody>
      </p:sp>
      <p:sp>
        <p:nvSpPr>
          <p:cNvPr id="4" name="Foliennummernplatzhalter 3"/>
          <p:cNvSpPr>
            <a:spLocks noGrp="1"/>
          </p:cNvSpPr>
          <p:nvPr>
            <p:ph type="sldNum" sz="quarter" idx="5"/>
          </p:nvPr>
        </p:nvSpPr>
        <p:spPr/>
        <p:txBody>
          <a:bodyPr/>
          <a:lstStyle/>
          <a:p>
            <a:fld id="{702E240F-FC8E-4819-97F7-25F0D138B1BF}" type="slidenum">
              <a:rPr lang="de-CH" smtClean="0"/>
              <a:t>7</a:t>
            </a:fld>
            <a:endParaRPr lang="de-CH"/>
          </a:p>
        </p:txBody>
      </p:sp>
    </p:spTree>
    <p:extLst>
      <p:ext uri="{BB962C8B-B14F-4D97-AF65-F5344CB8AC3E}">
        <p14:creationId xmlns:p14="http://schemas.microsoft.com/office/powerpoint/2010/main" val="494398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Der vierte König nach </a:t>
            </a:r>
            <a:r>
              <a:rPr lang="de-CH" dirty="0" err="1"/>
              <a:t>Kores</a:t>
            </a:r>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t>Bedeutet Männer beherrschend.</a:t>
            </a:r>
          </a:p>
          <a:p>
            <a:endParaRPr lang="de-CH" dirty="0"/>
          </a:p>
        </p:txBody>
      </p:sp>
      <p:sp>
        <p:nvSpPr>
          <p:cNvPr id="4" name="Foliennummernplatzhalter 3"/>
          <p:cNvSpPr>
            <a:spLocks noGrp="1"/>
          </p:cNvSpPr>
          <p:nvPr>
            <p:ph type="sldNum" sz="quarter" idx="5"/>
          </p:nvPr>
        </p:nvSpPr>
        <p:spPr/>
        <p:txBody>
          <a:bodyPr/>
          <a:lstStyle/>
          <a:p>
            <a:fld id="{702E240F-FC8E-4819-97F7-25F0D138B1BF}" type="slidenum">
              <a:rPr lang="de-CH" smtClean="0"/>
              <a:t>8</a:t>
            </a:fld>
            <a:endParaRPr lang="de-CH"/>
          </a:p>
        </p:txBody>
      </p:sp>
    </p:spTree>
    <p:extLst>
      <p:ext uri="{BB962C8B-B14F-4D97-AF65-F5344CB8AC3E}">
        <p14:creationId xmlns:p14="http://schemas.microsoft.com/office/powerpoint/2010/main" val="3287436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t>Seine Nachfolger mussten mit Griechenland einen Friedensvertrag schliessen.</a:t>
            </a:r>
          </a:p>
          <a:p>
            <a:r>
              <a:rPr lang="de-CH" sz="1200" dirty="0"/>
              <a:t>2 Und nun will ich dir die Wahrheit kundtun: Siehe, es werden noch drei Könige in Persien aufstehen, und der vierte wird größeren Reichtum erlangen als alle; und wenn er durch seinen Reichtum stark geworden ist, wird er alles gegen das Königreich Griechenland </a:t>
            </a:r>
            <a:r>
              <a:rPr lang="de-CH" sz="1200" b="1" dirty="0"/>
              <a:t>aufregen</a:t>
            </a:r>
            <a:r>
              <a:rPr lang="de-CH" sz="1200" dirty="0"/>
              <a:t>. </a:t>
            </a:r>
          </a:p>
          <a:p>
            <a:endParaRPr lang="de-CH" dirty="0"/>
          </a:p>
        </p:txBody>
      </p:sp>
      <p:sp>
        <p:nvSpPr>
          <p:cNvPr id="4" name="Foliennummernplatzhalter 3"/>
          <p:cNvSpPr>
            <a:spLocks noGrp="1"/>
          </p:cNvSpPr>
          <p:nvPr>
            <p:ph type="sldNum" sz="quarter" idx="5"/>
          </p:nvPr>
        </p:nvSpPr>
        <p:spPr/>
        <p:txBody>
          <a:bodyPr/>
          <a:lstStyle/>
          <a:p>
            <a:fld id="{702E240F-FC8E-4819-97F7-25F0D138B1BF}" type="slidenum">
              <a:rPr lang="de-CH" smtClean="0"/>
              <a:t>10</a:t>
            </a:fld>
            <a:endParaRPr lang="de-CH"/>
          </a:p>
        </p:txBody>
      </p:sp>
    </p:spTree>
    <p:extLst>
      <p:ext uri="{BB962C8B-B14F-4D97-AF65-F5344CB8AC3E}">
        <p14:creationId xmlns:p14="http://schemas.microsoft.com/office/powerpoint/2010/main" val="226050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CH" sz="1200" dirty="0"/>
              <a:t>Der tapfere König ist Alexander der Grosse 336-323 v. Chr.</a:t>
            </a:r>
          </a:p>
          <a:p>
            <a:endParaRPr lang="de-CH" dirty="0"/>
          </a:p>
        </p:txBody>
      </p:sp>
      <p:sp>
        <p:nvSpPr>
          <p:cNvPr id="4" name="Foliennummernplatzhalter 3"/>
          <p:cNvSpPr>
            <a:spLocks noGrp="1"/>
          </p:cNvSpPr>
          <p:nvPr>
            <p:ph type="sldNum" sz="quarter" idx="5"/>
          </p:nvPr>
        </p:nvSpPr>
        <p:spPr/>
        <p:txBody>
          <a:bodyPr/>
          <a:lstStyle/>
          <a:p>
            <a:fld id="{702E240F-FC8E-4819-97F7-25F0D138B1BF}" type="slidenum">
              <a:rPr lang="de-CH" smtClean="0"/>
              <a:t>13</a:t>
            </a:fld>
            <a:endParaRPr lang="de-CH"/>
          </a:p>
        </p:txBody>
      </p:sp>
    </p:spTree>
    <p:extLst>
      <p:ext uri="{BB962C8B-B14F-4D97-AF65-F5344CB8AC3E}">
        <p14:creationId xmlns:p14="http://schemas.microsoft.com/office/powerpoint/2010/main" val="2209277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3BB8C9-BD87-4866-A732-9FF422DB96D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3CB88FFE-1A28-4CF9-A957-6D09345656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3C788996-6125-46BF-B9DE-D18CBF890BA8}"/>
              </a:ext>
            </a:extLst>
          </p:cNvPr>
          <p:cNvSpPr>
            <a:spLocks noGrp="1"/>
          </p:cNvSpPr>
          <p:nvPr>
            <p:ph type="dt" sz="half" idx="10"/>
          </p:nvPr>
        </p:nvSpPr>
        <p:spPr/>
        <p:txBody>
          <a:bodyPr/>
          <a:lstStyle/>
          <a:p>
            <a:fld id="{96242AD8-C82E-482C-9D55-009090E970B0}" type="datetimeFigureOut">
              <a:rPr lang="de-CH" smtClean="0"/>
              <a:t>19.10.2018</a:t>
            </a:fld>
            <a:endParaRPr lang="de-CH"/>
          </a:p>
        </p:txBody>
      </p:sp>
      <p:sp>
        <p:nvSpPr>
          <p:cNvPr id="5" name="Fußzeilenplatzhalter 4">
            <a:extLst>
              <a:ext uri="{FF2B5EF4-FFF2-40B4-BE49-F238E27FC236}">
                <a16:creationId xmlns:a16="http://schemas.microsoft.com/office/drawing/2014/main" id="{8A6059EA-310B-4368-B72A-E4F30EEBBDB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4B66E83-F32C-4BF6-AB47-CBF21A37A30E}"/>
              </a:ext>
            </a:extLst>
          </p:cNvPr>
          <p:cNvSpPr>
            <a:spLocks noGrp="1"/>
          </p:cNvSpPr>
          <p:nvPr>
            <p:ph type="sldNum" sz="quarter" idx="12"/>
          </p:nvPr>
        </p:nvSpPr>
        <p:spPr/>
        <p:txBody>
          <a:bodyPr/>
          <a:lstStyle/>
          <a:p>
            <a:fld id="{6D90C944-0E69-4231-9F8A-E1F2DC119073}" type="slidenum">
              <a:rPr lang="de-CH" smtClean="0"/>
              <a:t>‹Nr.›</a:t>
            </a:fld>
            <a:endParaRPr lang="de-CH"/>
          </a:p>
        </p:txBody>
      </p:sp>
    </p:spTree>
    <p:extLst>
      <p:ext uri="{BB962C8B-B14F-4D97-AF65-F5344CB8AC3E}">
        <p14:creationId xmlns:p14="http://schemas.microsoft.com/office/powerpoint/2010/main" val="162434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FFA0D-44F8-43F5-B128-20B0C8E18A32}"/>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AA4731E3-089C-4452-95E9-41B35E65B478}"/>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1A24742A-4515-43DF-97AF-B60A8476775A}"/>
              </a:ext>
            </a:extLst>
          </p:cNvPr>
          <p:cNvSpPr>
            <a:spLocks noGrp="1"/>
          </p:cNvSpPr>
          <p:nvPr>
            <p:ph type="dt" sz="half" idx="10"/>
          </p:nvPr>
        </p:nvSpPr>
        <p:spPr/>
        <p:txBody>
          <a:bodyPr/>
          <a:lstStyle/>
          <a:p>
            <a:fld id="{96242AD8-C82E-482C-9D55-009090E970B0}" type="datetimeFigureOut">
              <a:rPr lang="de-CH" smtClean="0"/>
              <a:t>19.10.2018</a:t>
            </a:fld>
            <a:endParaRPr lang="de-CH"/>
          </a:p>
        </p:txBody>
      </p:sp>
      <p:sp>
        <p:nvSpPr>
          <p:cNvPr id="5" name="Fußzeilenplatzhalter 4">
            <a:extLst>
              <a:ext uri="{FF2B5EF4-FFF2-40B4-BE49-F238E27FC236}">
                <a16:creationId xmlns:a16="http://schemas.microsoft.com/office/drawing/2014/main" id="{1619053D-EC47-45B8-BB0F-590872A1DA0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95E02C26-2516-485D-A12E-39862F97DC55}"/>
              </a:ext>
            </a:extLst>
          </p:cNvPr>
          <p:cNvSpPr>
            <a:spLocks noGrp="1"/>
          </p:cNvSpPr>
          <p:nvPr>
            <p:ph type="sldNum" sz="quarter" idx="12"/>
          </p:nvPr>
        </p:nvSpPr>
        <p:spPr/>
        <p:txBody>
          <a:bodyPr/>
          <a:lstStyle/>
          <a:p>
            <a:fld id="{6D90C944-0E69-4231-9F8A-E1F2DC119073}" type="slidenum">
              <a:rPr lang="de-CH" smtClean="0"/>
              <a:t>‹Nr.›</a:t>
            </a:fld>
            <a:endParaRPr lang="de-CH"/>
          </a:p>
        </p:txBody>
      </p:sp>
    </p:spTree>
    <p:extLst>
      <p:ext uri="{BB962C8B-B14F-4D97-AF65-F5344CB8AC3E}">
        <p14:creationId xmlns:p14="http://schemas.microsoft.com/office/powerpoint/2010/main" val="2050349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B01E894-0DE6-4F38-B2A6-FBE4F63ACF55}"/>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AF59161A-1FCC-487D-9711-A728BD47F8DF}"/>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61010BB-722F-4E73-AEB2-28E0E4925124}"/>
              </a:ext>
            </a:extLst>
          </p:cNvPr>
          <p:cNvSpPr>
            <a:spLocks noGrp="1"/>
          </p:cNvSpPr>
          <p:nvPr>
            <p:ph type="dt" sz="half" idx="10"/>
          </p:nvPr>
        </p:nvSpPr>
        <p:spPr/>
        <p:txBody>
          <a:bodyPr/>
          <a:lstStyle/>
          <a:p>
            <a:fld id="{96242AD8-C82E-482C-9D55-009090E970B0}" type="datetimeFigureOut">
              <a:rPr lang="de-CH" smtClean="0"/>
              <a:t>19.10.2018</a:t>
            </a:fld>
            <a:endParaRPr lang="de-CH"/>
          </a:p>
        </p:txBody>
      </p:sp>
      <p:sp>
        <p:nvSpPr>
          <p:cNvPr id="5" name="Fußzeilenplatzhalter 4">
            <a:extLst>
              <a:ext uri="{FF2B5EF4-FFF2-40B4-BE49-F238E27FC236}">
                <a16:creationId xmlns:a16="http://schemas.microsoft.com/office/drawing/2014/main" id="{2214F416-CD52-42B6-903A-BF3CDED76BE9}"/>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F60C65A7-AE41-4F04-A767-1038CEE96E94}"/>
              </a:ext>
            </a:extLst>
          </p:cNvPr>
          <p:cNvSpPr>
            <a:spLocks noGrp="1"/>
          </p:cNvSpPr>
          <p:nvPr>
            <p:ph type="sldNum" sz="quarter" idx="12"/>
          </p:nvPr>
        </p:nvSpPr>
        <p:spPr/>
        <p:txBody>
          <a:bodyPr/>
          <a:lstStyle/>
          <a:p>
            <a:fld id="{6D90C944-0E69-4231-9F8A-E1F2DC119073}" type="slidenum">
              <a:rPr lang="de-CH" smtClean="0"/>
              <a:t>‹Nr.›</a:t>
            </a:fld>
            <a:endParaRPr lang="de-CH"/>
          </a:p>
        </p:txBody>
      </p:sp>
    </p:spTree>
    <p:extLst>
      <p:ext uri="{BB962C8B-B14F-4D97-AF65-F5344CB8AC3E}">
        <p14:creationId xmlns:p14="http://schemas.microsoft.com/office/powerpoint/2010/main" val="34127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102F6B-2241-4E43-91E7-F35859FC0F69}"/>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C999D0A-B9CF-4E55-8549-B577E89955F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DBB5475-45C3-4DD7-A125-F743C7A6483C}"/>
              </a:ext>
            </a:extLst>
          </p:cNvPr>
          <p:cNvSpPr>
            <a:spLocks noGrp="1"/>
          </p:cNvSpPr>
          <p:nvPr>
            <p:ph type="dt" sz="half" idx="10"/>
          </p:nvPr>
        </p:nvSpPr>
        <p:spPr/>
        <p:txBody>
          <a:bodyPr/>
          <a:lstStyle/>
          <a:p>
            <a:fld id="{96242AD8-C82E-482C-9D55-009090E970B0}" type="datetimeFigureOut">
              <a:rPr lang="de-CH" smtClean="0"/>
              <a:t>19.10.2018</a:t>
            </a:fld>
            <a:endParaRPr lang="de-CH"/>
          </a:p>
        </p:txBody>
      </p:sp>
      <p:sp>
        <p:nvSpPr>
          <p:cNvPr id="5" name="Fußzeilenplatzhalter 4">
            <a:extLst>
              <a:ext uri="{FF2B5EF4-FFF2-40B4-BE49-F238E27FC236}">
                <a16:creationId xmlns:a16="http://schemas.microsoft.com/office/drawing/2014/main" id="{BE22F627-B4F3-463E-9CE7-FEAF512F63C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B156567A-DD9D-4005-953B-5EB2B4D71F45}"/>
              </a:ext>
            </a:extLst>
          </p:cNvPr>
          <p:cNvSpPr>
            <a:spLocks noGrp="1"/>
          </p:cNvSpPr>
          <p:nvPr>
            <p:ph type="sldNum" sz="quarter" idx="12"/>
          </p:nvPr>
        </p:nvSpPr>
        <p:spPr/>
        <p:txBody>
          <a:bodyPr/>
          <a:lstStyle/>
          <a:p>
            <a:fld id="{6D90C944-0E69-4231-9F8A-E1F2DC119073}" type="slidenum">
              <a:rPr lang="de-CH" smtClean="0"/>
              <a:t>‹Nr.›</a:t>
            </a:fld>
            <a:endParaRPr lang="de-CH"/>
          </a:p>
        </p:txBody>
      </p:sp>
    </p:spTree>
    <p:extLst>
      <p:ext uri="{BB962C8B-B14F-4D97-AF65-F5344CB8AC3E}">
        <p14:creationId xmlns:p14="http://schemas.microsoft.com/office/powerpoint/2010/main" val="2397992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78A791-751A-4419-BF0F-70049A39875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9D584C3-7CB6-4956-BDEC-C24F62EB30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FF78F55-0BA2-4B2A-B741-3A5802F2A3E0}"/>
              </a:ext>
            </a:extLst>
          </p:cNvPr>
          <p:cNvSpPr>
            <a:spLocks noGrp="1"/>
          </p:cNvSpPr>
          <p:nvPr>
            <p:ph type="dt" sz="half" idx="10"/>
          </p:nvPr>
        </p:nvSpPr>
        <p:spPr/>
        <p:txBody>
          <a:bodyPr/>
          <a:lstStyle/>
          <a:p>
            <a:fld id="{96242AD8-C82E-482C-9D55-009090E970B0}" type="datetimeFigureOut">
              <a:rPr lang="de-CH" smtClean="0"/>
              <a:t>19.10.2018</a:t>
            </a:fld>
            <a:endParaRPr lang="de-CH"/>
          </a:p>
        </p:txBody>
      </p:sp>
      <p:sp>
        <p:nvSpPr>
          <p:cNvPr id="5" name="Fußzeilenplatzhalter 4">
            <a:extLst>
              <a:ext uri="{FF2B5EF4-FFF2-40B4-BE49-F238E27FC236}">
                <a16:creationId xmlns:a16="http://schemas.microsoft.com/office/drawing/2014/main" id="{CD261099-469E-4D80-ADFF-12F5634042B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8B81CC5-20A0-46C0-A13D-5E1A21EC8738}"/>
              </a:ext>
            </a:extLst>
          </p:cNvPr>
          <p:cNvSpPr>
            <a:spLocks noGrp="1"/>
          </p:cNvSpPr>
          <p:nvPr>
            <p:ph type="sldNum" sz="quarter" idx="12"/>
          </p:nvPr>
        </p:nvSpPr>
        <p:spPr/>
        <p:txBody>
          <a:bodyPr/>
          <a:lstStyle/>
          <a:p>
            <a:fld id="{6D90C944-0E69-4231-9F8A-E1F2DC119073}" type="slidenum">
              <a:rPr lang="de-CH" smtClean="0"/>
              <a:t>‹Nr.›</a:t>
            </a:fld>
            <a:endParaRPr lang="de-CH"/>
          </a:p>
        </p:txBody>
      </p:sp>
    </p:spTree>
    <p:extLst>
      <p:ext uri="{BB962C8B-B14F-4D97-AF65-F5344CB8AC3E}">
        <p14:creationId xmlns:p14="http://schemas.microsoft.com/office/powerpoint/2010/main" val="260415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34DE9D-9C01-466E-9418-1A2A914E050C}"/>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A15E6152-C082-43C3-BAB7-0593A39D2701}"/>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2DF1B2D1-74BB-4F07-9201-E9BE255B467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8DEBF362-3098-4549-9AB2-80C0DF31146F}"/>
              </a:ext>
            </a:extLst>
          </p:cNvPr>
          <p:cNvSpPr>
            <a:spLocks noGrp="1"/>
          </p:cNvSpPr>
          <p:nvPr>
            <p:ph type="dt" sz="half" idx="10"/>
          </p:nvPr>
        </p:nvSpPr>
        <p:spPr/>
        <p:txBody>
          <a:bodyPr/>
          <a:lstStyle/>
          <a:p>
            <a:fld id="{96242AD8-C82E-482C-9D55-009090E970B0}" type="datetimeFigureOut">
              <a:rPr lang="de-CH" smtClean="0"/>
              <a:t>19.10.2018</a:t>
            </a:fld>
            <a:endParaRPr lang="de-CH"/>
          </a:p>
        </p:txBody>
      </p:sp>
      <p:sp>
        <p:nvSpPr>
          <p:cNvPr id="6" name="Fußzeilenplatzhalter 5">
            <a:extLst>
              <a:ext uri="{FF2B5EF4-FFF2-40B4-BE49-F238E27FC236}">
                <a16:creationId xmlns:a16="http://schemas.microsoft.com/office/drawing/2014/main" id="{C30721B5-785D-492F-8DFE-426D11D4B3B0}"/>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FE45CC3-B43C-4CA5-8DE9-6263CD325838}"/>
              </a:ext>
            </a:extLst>
          </p:cNvPr>
          <p:cNvSpPr>
            <a:spLocks noGrp="1"/>
          </p:cNvSpPr>
          <p:nvPr>
            <p:ph type="sldNum" sz="quarter" idx="12"/>
          </p:nvPr>
        </p:nvSpPr>
        <p:spPr/>
        <p:txBody>
          <a:bodyPr/>
          <a:lstStyle/>
          <a:p>
            <a:fld id="{6D90C944-0E69-4231-9F8A-E1F2DC119073}" type="slidenum">
              <a:rPr lang="de-CH" smtClean="0"/>
              <a:t>‹Nr.›</a:t>
            </a:fld>
            <a:endParaRPr lang="de-CH"/>
          </a:p>
        </p:txBody>
      </p:sp>
    </p:spTree>
    <p:extLst>
      <p:ext uri="{BB962C8B-B14F-4D97-AF65-F5344CB8AC3E}">
        <p14:creationId xmlns:p14="http://schemas.microsoft.com/office/powerpoint/2010/main" val="2199113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F032CB-4485-4AFC-8859-1F254A82C4B6}"/>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9600C7DF-685F-49FC-9481-2194B3A902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A12A519-7CEA-413D-A55F-C82CCE65A68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3FABA796-DD19-4ECD-ABC6-A711294066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39374A0-89DA-4FF0-A544-175E3C4FC145}"/>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58198B5A-6CF2-41CD-8BEC-BF2239F4BB0C}"/>
              </a:ext>
            </a:extLst>
          </p:cNvPr>
          <p:cNvSpPr>
            <a:spLocks noGrp="1"/>
          </p:cNvSpPr>
          <p:nvPr>
            <p:ph type="dt" sz="half" idx="10"/>
          </p:nvPr>
        </p:nvSpPr>
        <p:spPr/>
        <p:txBody>
          <a:bodyPr/>
          <a:lstStyle/>
          <a:p>
            <a:fld id="{96242AD8-C82E-482C-9D55-009090E970B0}" type="datetimeFigureOut">
              <a:rPr lang="de-CH" smtClean="0"/>
              <a:t>19.10.2018</a:t>
            </a:fld>
            <a:endParaRPr lang="de-CH"/>
          </a:p>
        </p:txBody>
      </p:sp>
      <p:sp>
        <p:nvSpPr>
          <p:cNvPr id="8" name="Fußzeilenplatzhalter 7">
            <a:extLst>
              <a:ext uri="{FF2B5EF4-FFF2-40B4-BE49-F238E27FC236}">
                <a16:creationId xmlns:a16="http://schemas.microsoft.com/office/drawing/2014/main" id="{5FB337E0-2721-49FC-88BF-379583F7DA9B}"/>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4DB9AE61-DC09-4615-806F-F96FEC7E3AF1}"/>
              </a:ext>
            </a:extLst>
          </p:cNvPr>
          <p:cNvSpPr>
            <a:spLocks noGrp="1"/>
          </p:cNvSpPr>
          <p:nvPr>
            <p:ph type="sldNum" sz="quarter" idx="12"/>
          </p:nvPr>
        </p:nvSpPr>
        <p:spPr/>
        <p:txBody>
          <a:bodyPr/>
          <a:lstStyle/>
          <a:p>
            <a:fld id="{6D90C944-0E69-4231-9F8A-E1F2DC119073}" type="slidenum">
              <a:rPr lang="de-CH" smtClean="0"/>
              <a:t>‹Nr.›</a:t>
            </a:fld>
            <a:endParaRPr lang="de-CH"/>
          </a:p>
        </p:txBody>
      </p:sp>
    </p:spTree>
    <p:extLst>
      <p:ext uri="{BB962C8B-B14F-4D97-AF65-F5344CB8AC3E}">
        <p14:creationId xmlns:p14="http://schemas.microsoft.com/office/powerpoint/2010/main" val="2493294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0C1D36-8734-4F3D-8FEF-5D34D3D56A24}"/>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585F266D-57C7-4C2B-BBCB-1A96B932144F}"/>
              </a:ext>
            </a:extLst>
          </p:cNvPr>
          <p:cNvSpPr>
            <a:spLocks noGrp="1"/>
          </p:cNvSpPr>
          <p:nvPr>
            <p:ph type="dt" sz="half" idx="10"/>
          </p:nvPr>
        </p:nvSpPr>
        <p:spPr/>
        <p:txBody>
          <a:bodyPr/>
          <a:lstStyle/>
          <a:p>
            <a:fld id="{96242AD8-C82E-482C-9D55-009090E970B0}" type="datetimeFigureOut">
              <a:rPr lang="de-CH" smtClean="0"/>
              <a:t>19.10.2018</a:t>
            </a:fld>
            <a:endParaRPr lang="de-CH"/>
          </a:p>
        </p:txBody>
      </p:sp>
      <p:sp>
        <p:nvSpPr>
          <p:cNvPr id="4" name="Fußzeilenplatzhalter 3">
            <a:extLst>
              <a:ext uri="{FF2B5EF4-FFF2-40B4-BE49-F238E27FC236}">
                <a16:creationId xmlns:a16="http://schemas.microsoft.com/office/drawing/2014/main" id="{E4C19667-4A35-4AA0-9D3C-5033C8375E18}"/>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0226EBA7-5E47-4462-9235-BBD1E5A7ADD8}"/>
              </a:ext>
            </a:extLst>
          </p:cNvPr>
          <p:cNvSpPr>
            <a:spLocks noGrp="1"/>
          </p:cNvSpPr>
          <p:nvPr>
            <p:ph type="sldNum" sz="quarter" idx="12"/>
          </p:nvPr>
        </p:nvSpPr>
        <p:spPr/>
        <p:txBody>
          <a:bodyPr/>
          <a:lstStyle/>
          <a:p>
            <a:fld id="{6D90C944-0E69-4231-9F8A-E1F2DC119073}" type="slidenum">
              <a:rPr lang="de-CH" smtClean="0"/>
              <a:t>‹Nr.›</a:t>
            </a:fld>
            <a:endParaRPr lang="de-CH"/>
          </a:p>
        </p:txBody>
      </p:sp>
    </p:spTree>
    <p:extLst>
      <p:ext uri="{BB962C8B-B14F-4D97-AF65-F5344CB8AC3E}">
        <p14:creationId xmlns:p14="http://schemas.microsoft.com/office/powerpoint/2010/main" val="338875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14FCA89-F17E-4D6D-81B6-53B86E309B56}"/>
              </a:ext>
            </a:extLst>
          </p:cNvPr>
          <p:cNvSpPr>
            <a:spLocks noGrp="1"/>
          </p:cNvSpPr>
          <p:nvPr>
            <p:ph type="dt" sz="half" idx="10"/>
          </p:nvPr>
        </p:nvSpPr>
        <p:spPr/>
        <p:txBody>
          <a:bodyPr/>
          <a:lstStyle/>
          <a:p>
            <a:fld id="{96242AD8-C82E-482C-9D55-009090E970B0}" type="datetimeFigureOut">
              <a:rPr lang="de-CH" smtClean="0"/>
              <a:t>19.10.2018</a:t>
            </a:fld>
            <a:endParaRPr lang="de-CH"/>
          </a:p>
        </p:txBody>
      </p:sp>
      <p:sp>
        <p:nvSpPr>
          <p:cNvPr id="3" name="Fußzeilenplatzhalter 2">
            <a:extLst>
              <a:ext uri="{FF2B5EF4-FFF2-40B4-BE49-F238E27FC236}">
                <a16:creationId xmlns:a16="http://schemas.microsoft.com/office/drawing/2014/main" id="{95558542-8312-4100-9935-91ED04228060}"/>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47942BF0-E87C-4203-B78A-B74F129D0EA2}"/>
              </a:ext>
            </a:extLst>
          </p:cNvPr>
          <p:cNvSpPr>
            <a:spLocks noGrp="1"/>
          </p:cNvSpPr>
          <p:nvPr>
            <p:ph type="sldNum" sz="quarter" idx="12"/>
          </p:nvPr>
        </p:nvSpPr>
        <p:spPr/>
        <p:txBody>
          <a:bodyPr/>
          <a:lstStyle/>
          <a:p>
            <a:fld id="{6D90C944-0E69-4231-9F8A-E1F2DC119073}" type="slidenum">
              <a:rPr lang="de-CH" smtClean="0"/>
              <a:t>‹Nr.›</a:t>
            </a:fld>
            <a:endParaRPr lang="de-CH"/>
          </a:p>
        </p:txBody>
      </p:sp>
    </p:spTree>
    <p:extLst>
      <p:ext uri="{BB962C8B-B14F-4D97-AF65-F5344CB8AC3E}">
        <p14:creationId xmlns:p14="http://schemas.microsoft.com/office/powerpoint/2010/main" val="1057637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55C6CF-5135-4209-BB98-48EBA4568CF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6254D710-34B4-4555-B8A4-7FD6840A94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5EDD774E-A041-41C7-8678-23D0757B7A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A0B2E0C-C141-4839-A205-4F2E0E89DE54}"/>
              </a:ext>
            </a:extLst>
          </p:cNvPr>
          <p:cNvSpPr>
            <a:spLocks noGrp="1"/>
          </p:cNvSpPr>
          <p:nvPr>
            <p:ph type="dt" sz="half" idx="10"/>
          </p:nvPr>
        </p:nvSpPr>
        <p:spPr/>
        <p:txBody>
          <a:bodyPr/>
          <a:lstStyle/>
          <a:p>
            <a:fld id="{96242AD8-C82E-482C-9D55-009090E970B0}" type="datetimeFigureOut">
              <a:rPr lang="de-CH" smtClean="0"/>
              <a:t>19.10.2018</a:t>
            </a:fld>
            <a:endParaRPr lang="de-CH"/>
          </a:p>
        </p:txBody>
      </p:sp>
      <p:sp>
        <p:nvSpPr>
          <p:cNvPr id="6" name="Fußzeilenplatzhalter 5">
            <a:extLst>
              <a:ext uri="{FF2B5EF4-FFF2-40B4-BE49-F238E27FC236}">
                <a16:creationId xmlns:a16="http://schemas.microsoft.com/office/drawing/2014/main" id="{F207B9BD-5901-409E-AD40-B87A37B9BB8C}"/>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D851FD9C-CB8E-4BBB-8A98-D980E964953C}"/>
              </a:ext>
            </a:extLst>
          </p:cNvPr>
          <p:cNvSpPr>
            <a:spLocks noGrp="1"/>
          </p:cNvSpPr>
          <p:nvPr>
            <p:ph type="sldNum" sz="quarter" idx="12"/>
          </p:nvPr>
        </p:nvSpPr>
        <p:spPr/>
        <p:txBody>
          <a:bodyPr/>
          <a:lstStyle/>
          <a:p>
            <a:fld id="{6D90C944-0E69-4231-9F8A-E1F2DC119073}" type="slidenum">
              <a:rPr lang="de-CH" smtClean="0"/>
              <a:t>‹Nr.›</a:t>
            </a:fld>
            <a:endParaRPr lang="de-CH"/>
          </a:p>
        </p:txBody>
      </p:sp>
    </p:spTree>
    <p:extLst>
      <p:ext uri="{BB962C8B-B14F-4D97-AF65-F5344CB8AC3E}">
        <p14:creationId xmlns:p14="http://schemas.microsoft.com/office/powerpoint/2010/main" val="2357571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5705F-FE95-4566-B375-412C8BD7CD7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81EAD2A-15B5-4116-9B2A-FB5EB8D220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04F9E86E-850C-400D-A4A3-1A4DFDDC68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9D58CBE-F665-4B71-A165-A465B38D8516}"/>
              </a:ext>
            </a:extLst>
          </p:cNvPr>
          <p:cNvSpPr>
            <a:spLocks noGrp="1"/>
          </p:cNvSpPr>
          <p:nvPr>
            <p:ph type="dt" sz="half" idx="10"/>
          </p:nvPr>
        </p:nvSpPr>
        <p:spPr/>
        <p:txBody>
          <a:bodyPr/>
          <a:lstStyle/>
          <a:p>
            <a:fld id="{96242AD8-C82E-482C-9D55-009090E970B0}" type="datetimeFigureOut">
              <a:rPr lang="de-CH" smtClean="0"/>
              <a:t>19.10.2018</a:t>
            </a:fld>
            <a:endParaRPr lang="de-CH"/>
          </a:p>
        </p:txBody>
      </p:sp>
      <p:sp>
        <p:nvSpPr>
          <p:cNvPr id="6" name="Fußzeilenplatzhalter 5">
            <a:extLst>
              <a:ext uri="{FF2B5EF4-FFF2-40B4-BE49-F238E27FC236}">
                <a16:creationId xmlns:a16="http://schemas.microsoft.com/office/drawing/2014/main" id="{A1E723F5-1C7E-426F-9BB7-3A171B38CCA7}"/>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1EF6ECAF-3FE2-48C0-A33C-772A5B3A443A}"/>
              </a:ext>
            </a:extLst>
          </p:cNvPr>
          <p:cNvSpPr>
            <a:spLocks noGrp="1"/>
          </p:cNvSpPr>
          <p:nvPr>
            <p:ph type="sldNum" sz="quarter" idx="12"/>
          </p:nvPr>
        </p:nvSpPr>
        <p:spPr/>
        <p:txBody>
          <a:bodyPr/>
          <a:lstStyle/>
          <a:p>
            <a:fld id="{6D90C944-0E69-4231-9F8A-E1F2DC119073}" type="slidenum">
              <a:rPr lang="de-CH" smtClean="0"/>
              <a:t>‹Nr.›</a:t>
            </a:fld>
            <a:endParaRPr lang="de-CH"/>
          </a:p>
        </p:txBody>
      </p:sp>
    </p:spTree>
    <p:extLst>
      <p:ext uri="{BB962C8B-B14F-4D97-AF65-F5344CB8AC3E}">
        <p14:creationId xmlns:p14="http://schemas.microsoft.com/office/powerpoint/2010/main" val="17390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0F370054-75D0-49DE-A9BD-6AB4C2E210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E0D9E8E4-C695-4707-9E96-B1E89C65CF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F7CE206D-E77A-4C5E-AEB5-A5DA6997D1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42AD8-C82E-482C-9D55-009090E970B0}" type="datetimeFigureOut">
              <a:rPr lang="de-CH" smtClean="0"/>
              <a:t>19.10.2018</a:t>
            </a:fld>
            <a:endParaRPr lang="de-CH"/>
          </a:p>
        </p:txBody>
      </p:sp>
      <p:sp>
        <p:nvSpPr>
          <p:cNvPr id="5" name="Fußzeilenplatzhalter 4">
            <a:extLst>
              <a:ext uri="{FF2B5EF4-FFF2-40B4-BE49-F238E27FC236}">
                <a16:creationId xmlns:a16="http://schemas.microsoft.com/office/drawing/2014/main" id="{06217F64-6718-49A3-95F0-85E6A410D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F29FEBEA-6700-403B-A9E5-F49B3D0FCE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90C944-0E69-4231-9F8A-E1F2DC119073}" type="slidenum">
              <a:rPr lang="de-CH" smtClean="0"/>
              <a:t>‹Nr.›</a:t>
            </a:fld>
            <a:endParaRPr lang="de-CH"/>
          </a:p>
        </p:txBody>
      </p:sp>
    </p:spTree>
    <p:extLst>
      <p:ext uri="{BB962C8B-B14F-4D97-AF65-F5344CB8AC3E}">
        <p14:creationId xmlns:p14="http://schemas.microsoft.com/office/powerpoint/2010/main" val="3424564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mmons.wikimedia.org/wiki/File:Bible_paper.jp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pixabay.com/de/krone-royal-luxus-k%C3%B6nigin-k%C3%B6nig-303278/" TargetMode="External"/><Relationship Id="rId5" Type="http://schemas.openxmlformats.org/officeDocument/2006/relationships/image" Target="../media/image1.png"/><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pixabay.com/de/krone-royal-luxus-k%C3%B6nigin-k%C3%B6nig-303278/"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pixabay.com/en/book-bible-text-literature-207302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pixabay.com/en/book-bible-text-literature-2073020/" TargetMode="External"/><Relationship Id="rId5" Type="http://schemas.openxmlformats.org/officeDocument/2006/relationships/image" Target="../media/image2.jpg"/><Relationship Id="rId4" Type="http://schemas.openxmlformats.org/officeDocument/2006/relationships/hyperlink" Target="https://pixabay.com/de/kompass-windrose-norden-osten-303492/"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pixabay.com/de/krone-royal-luxus-k%C3%B6nigin-k%C3%B6nig-303278/" TargetMode="External"/><Relationship Id="rId3" Type="http://schemas.openxmlformats.org/officeDocument/2006/relationships/image" Target="../media/image2.jpg"/><Relationship Id="rId7"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pixabay.com/de/kompass-windrose-norden-osten-303492/" TargetMode="External"/><Relationship Id="rId5" Type="http://schemas.openxmlformats.org/officeDocument/2006/relationships/image" Target="../media/image7.png"/><Relationship Id="rId4" Type="http://schemas.openxmlformats.org/officeDocument/2006/relationships/hyperlink" Target="https://pixabay.com/en/book-bible-text-literature-207302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pixabay.com/de/krone-royal-luxus-k%C3%B6nigin-k%C3%B6nig-30327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s://pixabay.com/en/book-bible-text-literature-207302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s://pixabay.com/en/book-bible-text-literature-207302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book-bible-text-literature-2073020/"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pixabay.com/de/krone-royal-luxus-k%C3%B6nigin-k%C3%B6nig-303278/"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pixabay.com/de/krone-royal-luxus-k%C3%B6nigin-k%C3%B6nig-303278/" TargetMode="Externa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pixabay.com/de/krone-royal-luxus-k%C3%B6nigin-k%C3%B6nig-303278/" TargetMode="External"/><Relationship Id="rId5" Type="http://schemas.openxmlformats.org/officeDocument/2006/relationships/image" Target="../media/image1.png"/><Relationship Id="rId4" Type="http://schemas.openxmlformats.org/officeDocument/2006/relationships/hyperlink" Target="https://pixabay.com/en/book-bible-text-literature-207302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pixabay.com/de/krone-royal-luxus-k%C3%B6nigin-k%C3%B6nig-303278/"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pixabay.com/de/krone-royal-luxus-k%C3%B6nigin-k%C3%B6nig-303278/" TargetMode="External"/><Relationship Id="rId5" Type="http://schemas.openxmlformats.org/officeDocument/2006/relationships/image" Target="../media/image1.png"/><Relationship Id="rId4" Type="http://schemas.openxmlformats.org/officeDocument/2006/relationships/hyperlink" Target="https://pixabay.com/en/book-bible-text-literature-207302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pixabay.com/de/krone-royal-luxus-k%C3%B6nigin-k%C3%B6nig-303278/"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book-bible-text-literature-2073020/"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pixabay.com/de/krone-royal-luxus-k%C3%B6nigin-k%C3%B6nig-303278/"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17">
            <a:extLst>
              <a:ext uri="{FF2B5EF4-FFF2-40B4-BE49-F238E27FC236}">
                <a16:creationId xmlns:a16="http://schemas.microsoft.com/office/drawing/2014/main" id="{14D8491E-61E0-4939-B77E-8B58E112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565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8">
            <a:extLst>
              <a:ext uri="{FF2B5EF4-FFF2-40B4-BE49-F238E27FC236}">
                <a16:creationId xmlns:a16="http://schemas.microsoft.com/office/drawing/2014/main" id="{E2129A46-8F64-4F45-A226-F09DCA07B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0" name="Gerade Verbindung mit Pfeil 9">
            <a:extLst>
              <a:ext uri="{FF2B5EF4-FFF2-40B4-BE49-F238E27FC236}">
                <a16:creationId xmlns:a16="http://schemas.microsoft.com/office/drawing/2014/main" id="{E5013855-A79D-4CEB-9077-79588D6A284B}"/>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7" name="Gerader Verbinder 16">
            <a:extLst>
              <a:ext uri="{FF2B5EF4-FFF2-40B4-BE49-F238E27FC236}">
                <a16:creationId xmlns:a16="http://schemas.microsoft.com/office/drawing/2014/main" id="{B31BC346-E4DC-4965-92AB-DAD325B97647}"/>
              </a:ext>
            </a:extLst>
          </p:cNvPr>
          <p:cNvCxnSpPr>
            <a:cxnSpLocks/>
          </p:cNvCxnSpPr>
          <p:nvPr/>
        </p:nvCxnSpPr>
        <p:spPr>
          <a:xfrm>
            <a:off x="440674"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
        <p:nvSpPr>
          <p:cNvPr id="16" name="Textfeld 15">
            <a:extLst>
              <a:ext uri="{FF2B5EF4-FFF2-40B4-BE49-F238E27FC236}">
                <a16:creationId xmlns:a16="http://schemas.microsoft.com/office/drawing/2014/main" id="{E8AA0B4C-2D5C-4B95-83ED-87F66C0B491B}"/>
              </a:ext>
            </a:extLst>
          </p:cNvPr>
          <p:cNvSpPr txBox="1"/>
          <p:nvPr/>
        </p:nvSpPr>
        <p:spPr>
          <a:xfrm>
            <a:off x="1674000" y="7008000"/>
            <a:ext cx="9144000" cy="230832"/>
          </a:xfrm>
          <a:prstGeom prst="rect">
            <a:avLst/>
          </a:prstGeom>
          <a:noFill/>
        </p:spPr>
        <p:txBody>
          <a:bodyPr wrap="square" rtlCol="0">
            <a:spAutoFit/>
          </a:bodyPr>
          <a:lstStyle/>
          <a:p>
            <a:r>
              <a:rPr lang="de-CH" sz="900"/>
              <a:t>"</a:t>
            </a:r>
            <a:r>
              <a:rPr lang="de-CH" sz="900">
                <a:hlinkClick r:id="rId3" tooltip="https://commons.wikimedia.org/wiki/File:Bible_paper.jpg"/>
              </a:rPr>
              <a:t>Dieses Foto</a:t>
            </a:r>
            <a:r>
              <a:rPr lang="de-CH" sz="900"/>
              <a:t>" von Unbekannter Autor ist lizenziert gemäß </a:t>
            </a:r>
            <a:r>
              <a:rPr lang="de-CH" sz="900">
                <a:hlinkClick r:id="rId4" tooltip="https://creativecommons.org/licenses/by-sa/3.0/"/>
              </a:rPr>
              <a:t>CC BY-SA</a:t>
            </a:r>
            <a:endParaRPr lang="de-CH" sz="900"/>
          </a:p>
        </p:txBody>
      </p:sp>
      <p:sp>
        <p:nvSpPr>
          <p:cNvPr id="18" name="Titel 1">
            <a:extLst>
              <a:ext uri="{FF2B5EF4-FFF2-40B4-BE49-F238E27FC236}">
                <a16:creationId xmlns:a16="http://schemas.microsoft.com/office/drawing/2014/main" id="{5723E99D-73EC-4328-885F-FA1D2F74AE53}"/>
              </a:ext>
            </a:extLst>
          </p:cNvPr>
          <p:cNvSpPr txBox="1">
            <a:spLocks/>
          </p:cNvSpPr>
          <p:nvPr/>
        </p:nvSpPr>
        <p:spPr>
          <a:xfrm>
            <a:off x="179573" y="2373530"/>
            <a:ext cx="6413500" cy="1355750"/>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CH" sz="5400" dirty="0"/>
              <a:t>... noch drei Könige werden aufstehen.</a:t>
            </a:r>
          </a:p>
        </p:txBody>
      </p:sp>
      <p:sp>
        <p:nvSpPr>
          <p:cNvPr id="19" name="Untertitel 2">
            <a:extLst>
              <a:ext uri="{FF2B5EF4-FFF2-40B4-BE49-F238E27FC236}">
                <a16:creationId xmlns:a16="http://schemas.microsoft.com/office/drawing/2014/main" id="{1D60DA92-8927-4E0C-AA0D-F6354B9F82A6}"/>
              </a:ext>
            </a:extLst>
          </p:cNvPr>
          <p:cNvSpPr txBox="1">
            <a:spLocks/>
          </p:cNvSpPr>
          <p:nvPr/>
        </p:nvSpPr>
        <p:spPr>
          <a:xfrm>
            <a:off x="179573" y="3740212"/>
            <a:ext cx="6941074" cy="8476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CH" sz="2800" dirty="0"/>
              <a:t>Drei Könige nach Kyros/</a:t>
            </a:r>
            <a:r>
              <a:rPr lang="de-CH" sz="2800" dirty="0" err="1"/>
              <a:t>Kores</a:t>
            </a:r>
            <a:r>
              <a:rPr lang="de-CH" sz="2800" dirty="0"/>
              <a:t> (559-530 v. Chr.).</a:t>
            </a:r>
          </a:p>
        </p:txBody>
      </p:sp>
      <p:pic>
        <p:nvPicPr>
          <p:cNvPr id="20" name="Grafik 19" descr="Ein Bild, das Objekt enthält.&#10;&#10;Mit hoher Zuverlässigkeit generierte Beschreibung">
            <a:extLst>
              <a:ext uri="{FF2B5EF4-FFF2-40B4-BE49-F238E27FC236}">
                <a16:creationId xmlns:a16="http://schemas.microsoft.com/office/drawing/2014/main" id="{D1AFE339-50CB-4133-BD22-8468992C05C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815510" y="516819"/>
            <a:ext cx="3207156" cy="1723846"/>
          </a:xfrm>
          <a:prstGeom prst="rect">
            <a:avLst/>
          </a:prstGeom>
        </p:spPr>
      </p:pic>
      <p:pic>
        <p:nvPicPr>
          <p:cNvPr id="21" name="Grafik 20" descr="Ein Bild, das Objekt enthält.&#10;&#10;Mit hoher Zuverlässigkeit generierte Beschreibung">
            <a:extLst>
              <a:ext uri="{FF2B5EF4-FFF2-40B4-BE49-F238E27FC236}">
                <a16:creationId xmlns:a16="http://schemas.microsoft.com/office/drawing/2014/main" id="{3DA0A7F6-0DF3-4C0E-B085-860511B09A0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369852" y="2535570"/>
            <a:ext cx="3370124" cy="1811442"/>
          </a:xfrm>
          <a:prstGeom prst="rect">
            <a:avLst/>
          </a:prstGeom>
        </p:spPr>
      </p:pic>
      <p:pic>
        <p:nvPicPr>
          <p:cNvPr id="22" name="Grafik 21" descr="Ein Bild, das Objekt enthält.&#10;&#10;Mit hoher Zuverlässigkeit generierte Beschreibung">
            <a:extLst>
              <a:ext uri="{FF2B5EF4-FFF2-40B4-BE49-F238E27FC236}">
                <a16:creationId xmlns:a16="http://schemas.microsoft.com/office/drawing/2014/main" id="{3C49621D-6891-4ABD-9CB6-06A4A650587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799641" y="4522188"/>
            <a:ext cx="3343348" cy="1797050"/>
          </a:xfrm>
          <a:prstGeom prst="rect">
            <a:avLst/>
          </a:prstGeom>
        </p:spPr>
      </p:pic>
      <p:sp>
        <p:nvSpPr>
          <p:cNvPr id="2" name="Titel 1">
            <a:extLst>
              <a:ext uri="{FF2B5EF4-FFF2-40B4-BE49-F238E27FC236}">
                <a16:creationId xmlns:a16="http://schemas.microsoft.com/office/drawing/2014/main" id="{BF2F864D-D870-45E5-81AC-5072F59E161C}"/>
              </a:ext>
            </a:extLst>
          </p:cNvPr>
          <p:cNvSpPr>
            <a:spLocks noGrp="1"/>
          </p:cNvSpPr>
          <p:nvPr>
            <p:ph type="ctrTitle"/>
          </p:nvPr>
        </p:nvSpPr>
        <p:spPr>
          <a:xfrm>
            <a:off x="179573" y="280409"/>
            <a:ext cx="8559737" cy="1570131"/>
          </a:xfrm>
        </p:spPr>
        <p:txBody>
          <a:bodyPr>
            <a:noAutofit/>
          </a:bodyPr>
          <a:lstStyle/>
          <a:p>
            <a:pPr algn="l"/>
            <a:r>
              <a:rPr lang="de-CH" sz="8800" dirty="0">
                <a:solidFill>
                  <a:schemeClr val="bg1"/>
                </a:solidFill>
              </a:rPr>
              <a:t>Daniel 11,2-36</a:t>
            </a:r>
          </a:p>
        </p:txBody>
      </p:sp>
    </p:spTree>
    <p:extLst>
      <p:ext uri="{BB962C8B-B14F-4D97-AF65-F5344CB8AC3E}">
        <p14:creationId xmlns:p14="http://schemas.microsoft.com/office/powerpoint/2010/main" val="2788776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F864D-D870-45E5-81AC-5072F59E161C}"/>
              </a:ext>
            </a:extLst>
          </p:cNvPr>
          <p:cNvSpPr>
            <a:spLocks noGrp="1"/>
          </p:cNvSpPr>
          <p:nvPr>
            <p:ph type="ctrTitle"/>
          </p:nvPr>
        </p:nvSpPr>
        <p:spPr>
          <a:xfrm>
            <a:off x="429768" y="241790"/>
            <a:ext cx="7068312" cy="2505456"/>
          </a:xfrm>
        </p:spPr>
        <p:txBody>
          <a:bodyPr>
            <a:normAutofit fontScale="90000"/>
          </a:bodyPr>
          <a:lstStyle/>
          <a:p>
            <a:pPr algn="l"/>
            <a:r>
              <a:rPr lang="de-CH" dirty="0"/>
              <a:t>Xerxes I. erreichte den Höhepunkt der Perserkönige.</a:t>
            </a:r>
          </a:p>
        </p:txBody>
      </p:sp>
      <p:pic>
        <p:nvPicPr>
          <p:cNvPr id="8" name="Grafik 7" descr="Ein Bild, das Objekt enthält.&#10;&#10;Mit hoher Zuverlässigkeit generierte Beschreibung">
            <a:extLst>
              <a:ext uri="{FF2B5EF4-FFF2-40B4-BE49-F238E27FC236}">
                <a16:creationId xmlns:a16="http://schemas.microsoft.com/office/drawing/2014/main" id="{E05D9B84-F8C2-4BC5-A5BA-56A158EDA96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43548" y="-4046"/>
            <a:ext cx="5118684" cy="2751292"/>
          </a:xfrm>
          <a:prstGeom prst="rect">
            <a:avLst/>
          </a:prstGeom>
        </p:spPr>
      </p:pic>
      <p:sp>
        <p:nvSpPr>
          <p:cNvPr id="4" name="Textfeld 3">
            <a:extLst>
              <a:ext uri="{FF2B5EF4-FFF2-40B4-BE49-F238E27FC236}">
                <a16:creationId xmlns:a16="http://schemas.microsoft.com/office/drawing/2014/main" id="{AAF951AE-3DD9-43E3-B529-F5F6DD2198BD}"/>
              </a:ext>
            </a:extLst>
          </p:cNvPr>
          <p:cNvSpPr txBox="1"/>
          <p:nvPr/>
        </p:nvSpPr>
        <p:spPr>
          <a:xfrm>
            <a:off x="429768" y="2812295"/>
            <a:ext cx="10800484" cy="3477875"/>
          </a:xfrm>
          <a:prstGeom prst="rect">
            <a:avLst/>
          </a:prstGeom>
          <a:noFill/>
        </p:spPr>
        <p:txBody>
          <a:bodyPr wrap="square" rtlCol="0">
            <a:spAutoFit/>
          </a:bodyPr>
          <a:lstStyle/>
          <a:p>
            <a:r>
              <a:rPr lang="de-CH" sz="4400" dirty="0"/>
              <a:t>480 v. Chr. wurde Xerxes in einer Schlacht besiegt und eine weitere Schlacht später, im Jahr 470 v. Chr.,  nachdem er alles gegen Griechenland aufgeboten hatte (Dan 11,2b), verlor er auch. </a:t>
            </a:r>
          </a:p>
        </p:txBody>
      </p:sp>
      <p:cxnSp>
        <p:nvCxnSpPr>
          <p:cNvPr id="10" name="Gerade Verbindung mit Pfeil 9">
            <a:extLst>
              <a:ext uri="{FF2B5EF4-FFF2-40B4-BE49-F238E27FC236}">
                <a16:creationId xmlns:a16="http://schemas.microsoft.com/office/drawing/2014/main" id="{2E420605-6D09-4D1C-AAB0-F1BE6B460664}"/>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1" name="Gerader Verbinder 10">
            <a:extLst>
              <a:ext uri="{FF2B5EF4-FFF2-40B4-BE49-F238E27FC236}">
                <a16:creationId xmlns:a16="http://schemas.microsoft.com/office/drawing/2014/main" id="{3DB58404-5256-42D9-BEB8-6E028B65A681}"/>
              </a:ext>
            </a:extLst>
          </p:cNvPr>
          <p:cNvCxnSpPr>
            <a:cxnSpLocks/>
          </p:cNvCxnSpPr>
          <p:nvPr/>
        </p:nvCxnSpPr>
        <p:spPr>
          <a:xfrm>
            <a:off x="4649119"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7795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8E676A53-4E7C-4A8A-9090-53EC9224B6B4}"/>
              </a:ext>
            </a:extLst>
          </p:cNvPr>
          <p:cNvPicPr>
            <a:picLocks noChangeAspect="1"/>
          </p:cNvPicPr>
          <p:nvPr/>
        </p:nvPicPr>
        <p:blipFill>
          <a:blip r:embed="rId2"/>
          <a:stretch>
            <a:fillRect/>
          </a:stretch>
        </p:blipFill>
        <p:spPr>
          <a:xfrm>
            <a:off x="2230418" y="149111"/>
            <a:ext cx="7731164" cy="5813565"/>
          </a:xfrm>
          <a:prstGeom prst="rect">
            <a:avLst/>
          </a:prstGeom>
          <a:ln>
            <a:noFill/>
          </a:ln>
          <a:effectLst>
            <a:outerShdw blurRad="292100" dist="139700" dir="2700000" algn="tl" rotWithShape="0">
              <a:srgbClr val="333333">
                <a:alpha val="65000"/>
              </a:srgbClr>
            </a:outerShdw>
          </a:effectLst>
        </p:spPr>
      </p:pic>
      <p:cxnSp>
        <p:nvCxnSpPr>
          <p:cNvPr id="9" name="Gerade Verbindung mit Pfeil 8">
            <a:extLst>
              <a:ext uri="{FF2B5EF4-FFF2-40B4-BE49-F238E27FC236}">
                <a16:creationId xmlns:a16="http://schemas.microsoft.com/office/drawing/2014/main" id="{5FC2C812-4FFE-4E5A-A7D0-351F29752B36}"/>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0" name="Gerader Verbinder 9">
            <a:extLst>
              <a:ext uri="{FF2B5EF4-FFF2-40B4-BE49-F238E27FC236}">
                <a16:creationId xmlns:a16="http://schemas.microsoft.com/office/drawing/2014/main" id="{F81604DD-E359-47E0-9ADB-04BD86B07128}"/>
              </a:ext>
            </a:extLst>
          </p:cNvPr>
          <p:cNvCxnSpPr>
            <a:cxnSpLocks/>
          </p:cNvCxnSpPr>
          <p:nvPr/>
        </p:nvCxnSpPr>
        <p:spPr>
          <a:xfrm>
            <a:off x="4649119"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5479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a:extLst>
              <a:ext uri="{FF2B5EF4-FFF2-40B4-BE49-F238E27FC236}">
                <a16:creationId xmlns:a16="http://schemas.microsoft.com/office/drawing/2014/main" id="{DA0E36B3-19C5-436D-BEFB-E01063B28023}"/>
              </a:ext>
            </a:extLst>
          </p:cNvPr>
          <p:cNvCxnSpPr>
            <a:cxnSpLocks/>
          </p:cNvCxnSpPr>
          <p:nvPr/>
        </p:nvCxnSpPr>
        <p:spPr>
          <a:xfrm>
            <a:off x="758952" y="4215384"/>
            <a:ext cx="10985029" cy="0"/>
          </a:xfrm>
          <a:prstGeom prst="straightConnector1">
            <a:avLst/>
          </a:prstGeom>
          <a:ln w="285750">
            <a:tailEnd type="triangle"/>
          </a:ln>
        </p:spPr>
        <p:style>
          <a:lnRef idx="3">
            <a:schemeClr val="dk1"/>
          </a:lnRef>
          <a:fillRef idx="0">
            <a:schemeClr val="dk1"/>
          </a:fillRef>
          <a:effectRef idx="2">
            <a:schemeClr val="dk1"/>
          </a:effectRef>
          <a:fontRef idx="minor">
            <a:schemeClr val="tx1"/>
          </a:fontRef>
        </p:style>
      </p:cxnSp>
      <p:sp>
        <p:nvSpPr>
          <p:cNvPr id="7" name="Textfeld 6">
            <a:extLst>
              <a:ext uri="{FF2B5EF4-FFF2-40B4-BE49-F238E27FC236}">
                <a16:creationId xmlns:a16="http://schemas.microsoft.com/office/drawing/2014/main" id="{A5054DCE-91B2-4333-AD61-8E2362BAE1B5}"/>
              </a:ext>
            </a:extLst>
          </p:cNvPr>
          <p:cNvSpPr txBox="1"/>
          <p:nvPr/>
        </p:nvSpPr>
        <p:spPr>
          <a:xfrm>
            <a:off x="818921" y="1145754"/>
            <a:ext cx="10554157" cy="2554545"/>
          </a:xfrm>
          <a:prstGeom prst="rect">
            <a:avLst/>
          </a:prstGeom>
          <a:noFill/>
        </p:spPr>
        <p:txBody>
          <a:bodyPr wrap="square" rtlCol="0">
            <a:spAutoFit/>
          </a:bodyPr>
          <a:lstStyle/>
          <a:p>
            <a:pPr algn="ctr"/>
            <a:r>
              <a:rPr lang="de-CH" sz="8000" dirty="0"/>
              <a:t>150 Jahre werden übersprungen. </a:t>
            </a:r>
            <a:endParaRPr lang="de-CH" sz="2800" dirty="0"/>
          </a:p>
        </p:txBody>
      </p:sp>
      <p:sp>
        <p:nvSpPr>
          <p:cNvPr id="8" name="Textfeld 7">
            <a:extLst>
              <a:ext uri="{FF2B5EF4-FFF2-40B4-BE49-F238E27FC236}">
                <a16:creationId xmlns:a16="http://schemas.microsoft.com/office/drawing/2014/main" id="{BDCE4DC3-C5F5-4422-9630-C4350C2D13D3}"/>
              </a:ext>
            </a:extLst>
          </p:cNvPr>
          <p:cNvSpPr txBox="1"/>
          <p:nvPr/>
        </p:nvSpPr>
        <p:spPr>
          <a:xfrm>
            <a:off x="528809" y="4869455"/>
            <a:ext cx="2434728" cy="954107"/>
          </a:xfrm>
          <a:prstGeom prst="rect">
            <a:avLst/>
          </a:prstGeom>
          <a:noFill/>
        </p:spPr>
        <p:txBody>
          <a:bodyPr wrap="square" rtlCol="0">
            <a:spAutoFit/>
          </a:bodyPr>
          <a:lstStyle/>
          <a:p>
            <a:pPr algn="ctr"/>
            <a:r>
              <a:rPr lang="de-CH" sz="2800" dirty="0"/>
              <a:t>Xerxes I. </a:t>
            </a:r>
          </a:p>
          <a:p>
            <a:pPr algn="ctr"/>
            <a:r>
              <a:rPr lang="de-CH" sz="2800" dirty="0"/>
              <a:t>486-465 v. Chr.</a:t>
            </a:r>
          </a:p>
        </p:txBody>
      </p:sp>
      <p:sp>
        <p:nvSpPr>
          <p:cNvPr id="9" name="Textfeld 8">
            <a:extLst>
              <a:ext uri="{FF2B5EF4-FFF2-40B4-BE49-F238E27FC236}">
                <a16:creationId xmlns:a16="http://schemas.microsoft.com/office/drawing/2014/main" id="{B8857FF3-0FD8-437A-A693-AC3CCFB9FAC1}"/>
              </a:ext>
            </a:extLst>
          </p:cNvPr>
          <p:cNvSpPr txBox="1"/>
          <p:nvPr/>
        </p:nvSpPr>
        <p:spPr>
          <a:xfrm>
            <a:off x="8516039" y="4869454"/>
            <a:ext cx="3360143" cy="954107"/>
          </a:xfrm>
          <a:prstGeom prst="rect">
            <a:avLst/>
          </a:prstGeom>
          <a:noFill/>
        </p:spPr>
        <p:txBody>
          <a:bodyPr wrap="square" rtlCol="0">
            <a:spAutoFit/>
          </a:bodyPr>
          <a:lstStyle/>
          <a:p>
            <a:pPr algn="ctr"/>
            <a:r>
              <a:rPr lang="de-CH" sz="2800" dirty="0"/>
              <a:t>Alexander der Grosse</a:t>
            </a:r>
          </a:p>
          <a:p>
            <a:pPr algn="ctr"/>
            <a:r>
              <a:rPr lang="de-CH" sz="2800" dirty="0"/>
              <a:t>336-323 v. Chr.</a:t>
            </a:r>
          </a:p>
        </p:txBody>
      </p:sp>
      <p:cxnSp>
        <p:nvCxnSpPr>
          <p:cNvPr id="10" name="Gerade Verbindung mit Pfeil 9">
            <a:extLst>
              <a:ext uri="{FF2B5EF4-FFF2-40B4-BE49-F238E27FC236}">
                <a16:creationId xmlns:a16="http://schemas.microsoft.com/office/drawing/2014/main" id="{5B06B0B6-2B2A-4DFA-B14E-79915EBC4F86}"/>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1" name="Gerader Verbinder 10">
            <a:extLst>
              <a:ext uri="{FF2B5EF4-FFF2-40B4-BE49-F238E27FC236}">
                <a16:creationId xmlns:a16="http://schemas.microsoft.com/office/drawing/2014/main" id="{BCA2A85A-F849-427A-9B7A-3EDB4280AE8A}"/>
              </a:ext>
            </a:extLst>
          </p:cNvPr>
          <p:cNvCxnSpPr>
            <a:cxnSpLocks/>
          </p:cNvCxnSpPr>
          <p:nvPr/>
        </p:nvCxnSpPr>
        <p:spPr>
          <a:xfrm>
            <a:off x="8780443"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
        <p:nvSpPr>
          <p:cNvPr id="2" name="Rechteck 1">
            <a:extLst>
              <a:ext uri="{FF2B5EF4-FFF2-40B4-BE49-F238E27FC236}">
                <a16:creationId xmlns:a16="http://schemas.microsoft.com/office/drawing/2014/main" id="{20FD03A9-F624-4509-B220-8C6615DE2124}"/>
              </a:ext>
            </a:extLst>
          </p:cNvPr>
          <p:cNvSpPr/>
          <p:nvPr/>
        </p:nvSpPr>
        <p:spPr>
          <a:xfrm>
            <a:off x="4474601" y="5161794"/>
            <a:ext cx="2530373" cy="369332"/>
          </a:xfrm>
          <a:prstGeom prst="rect">
            <a:avLst/>
          </a:prstGeom>
        </p:spPr>
        <p:txBody>
          <a:bodyPr wrap="none">
            <a:spAutoFit/>
          </a:bodyPr>
          <a:lstStyle/>
          <a:p>
            <a:r>
              <a:rPr lang="de-CH" dirty="0"/>
              <a:t>Zwischen Dan 11,2 und 3</a:t>
            </a:r>
          </a:p>
        </p:txBody>
      </p:sp>
    </p:spTree>
    <p:extLst>
      <p:ext uri="{BB962C8B-B14F-4D97-AF65-F5344CB8AC3E}">
        <p14:creationId xmlns:p14="http://schemas.microsoft.com/office/powerpoint/2010/main" val="843816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Buch, Text enthält.&#10;&#10;Mit sehr hoher Zuverlässigkeit generierte Beschreibung">
            <a:extLst>
              <a:ext uri="{FF2B5EF4-FFF2-40B4-BE49-F238E27FC236}">
                <a16:creationId xmlns:a16="http://schemas.microsoft.com/office/drawing/2014/main" id="{1F655401-0750-4EDE-AE43-A349CC9D7D01}"/>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3580"/>
          <a:stretch/>
        </p:blipFill>
        <p:spPr>
          <a:xfrm>
            <a:off x="4" y="4511100"/>
            <a:ext cx="3646446" cy="23469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p:spPr>
      </p:pic>
      <p:sp>
        <p:nvSpPr>
          <p:cNvPr id="6" name="Rechteck 5">
            <a:extLst>
              <a:ext uri="{FF2B5EF4-FFF2-40B4-BE49-F238E27FC236}">
                <a16:creationId xmlns:a16="http://schemas.microsoft.com/office/drawing/2014/main" id="{E9C2F7CE-DC69-44D8-8FED-4F701539894D}"/>
              </a:ext>
            </a:extLst>
          </p:cNvPr>
          <p:cNvSpPr/>
          <p:nvPr/>
        </p:nvSpPr>
        <p:spPr>
          <a:xfrm>
            <a:off x="3891776" y="474345"/>
            <a:ext cx="8199864" cy="5909310"/>
          </a:xfrm>
          <a:prstGeom prst="rect">
            <a:avLst/>
          </a:prstGeom>
        </p:spPr>
        <p:txBody>
          <a:bodyPr wrap="square">
            <a:spAutoFit/>
          </a:bodyPr>
          <a:lstStyle/>
          <a:p>
            <a:r>
              <a:rPr lang="de-CH" sz="5400" b="1" dirty="0"/>
              <a:t>Dan 11,3</a:t>
            </a:r>
          </a:p>
          <a:p>
            <a:r>
              <a:rPr lang="de-CH" sz="5400" dirty="0"/>
              <a:t>Und ein tapferer König wird aufstehen, und er wird mit großer Macht herrschen und nach seinem Gutdünken handeln. </a:t>
            </a:r>
          </a:p>
          <a:p>
            <a:endParaRPr lang="de-CH" sz="5400" b="1" dirty="0"/>
          </a:p>
        </p:txBody>
      </p:sp>
      <p:pic>
        <p:nvPicPr>
          <p:cNvPr id="2" name="Grafik 1">
            <a:extLst>
              <a:ext uri="{FF2B5EF4-FFF2-40B4-BE49-F238E27FC236}">
                <a16:creationId xmlns:a16="http://schemas.microsoft.com/office/drawing/2014/main" id="{51A4A1C9-DF11-4A0B-BDB4-5B21E70EBAB7}"/>
              </a:ext>
            </a:extLst>
          </p:cNvPr>
          <p:cNvPicPr>
            <a:picLocks noChangeAspect="1"/>
          </p:cNvPicPr>
          <p:nvPr/>
        </p:nvPicPr>
        <p:blipFill>
          <a:blip r:embed="rId5"/>
          <a:stretch>
            <a:fillRect/>
          </a:stretch>
        </p:blipFill>
        <p:spPr>
          <a:xfrm>
            <a:off x="100360" y="132048"/>
            <a:ext cx="3177978" cy="4248368"/>
          </a:xfrm>
          <a:prstGeom prst="rect">
            <a:avLst/>
          </a:prstGeom>
        </p:spPr>
      </p:pic>
      <p:cxnSp>
        <p:nvCxnSpPr>
          <p:cNvPr id="8" name="Gerade Verbindung mit Pfeil 7">
            <a:extLst>
              <a:ext uri="{FF2B5EF4-FFF2-40B4-BE49-F238E27FC236}">
                <a16:creationId xmlns:a16="http://schemas.microsoft.com/office/drawing/2014/main" id="{794B788D-C61B-46B2-95A9-F1438CA9FE1B}"/>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1" name="Gerader Verbinder 10">
            <a:extLst>
              <a:ext uri="{FF2B5EF4-FFF2-40B4-BE49-F238E27FC236}">
                <a16:creationId xmlns:a16="http://schemas.microsoft.com/office/drawing/2014/main" id="{491F75A8-0FE9-459B-89BE-B7338655A9D1}"/>
              </a:ext>
            </a:extLst>
          </p:cNvPr>
          <p:cNvCxnSpPr>
            <a:cxnSpLocks/>
          </p:cNvCxnSpPr>
          <p:nvPr/>
        </p:nvCxnSpPr>
        <p:spPr>
          <a:xfrm>
            <a:off x="8780443"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60226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D6162616-B510-4B49-A3DF-9DFD4C1FA005}"/>
              </a:ext>
            </a:extLst>
          </p:cNvPr>
          <p:cNvPicPr>
            <a:picLocks noChangeAspect="1"/>
          </p:cNvPicPr>
          <p:nvPr/>
        </p:nvPicPr>
        <p:blipFill>
          <a:blip r:embed="rId3"/>
          <a:stretch>
            <a:fillRect/>
          </a:stretch>
        </p:blipFill>
        <p:spPr>
          <a:xfrm>
            <a:off x="2293705" y="149111"/>
            <a:ext cx="7604589" cy="5701731"/>
          </a:xfrm>
          <a:prstGeom prst="rect">
            <a:avLst/>
          </a:prstGeom>
          <a:ln>
            <a:noFill/>
          </a:ln>
          <a:effectLst>
            <a:outerShdw blurRad="292100" dist="139700" dir="2700000" algn="tl" rotWithShape="0">
              <a:srgbClr val="333333">
                <a:alpha val="65000"/>
              </a:srgbClr>
            </a:outerShdw>
          </a:effectLst>
        </p:spPr>
      </p:pic>
      <p:cxnSp>
        <p:nvCxnSpPr>
          <p:cNvPr id="6" name="Gerade Verbindung mit Pfeil 5">
            <a:extLst>
              <a:ext uri="{FF2B5EF4-FFF2-40B4-BE49-F238E27FC236}">
                <a16:creationId xmlns:a16="http://schemas.microsoft.com/office/drawing/2014/main" id="{8368BA68-ADC6-45D9-8E53-03A0BC4C8C7A}"/>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7" name="Gerader Verbinder 6">
            <a:extLst>
              <a:ext uri="{FF2B5EF4-FFF2-40B4-BE49-F238E27FC236}">
                <a16:creationId xmlns:a16="http://schemas.microsoft.com/office/drawing/2014/main" id="{D24CCE70-4E37-4314-AC1D-7BE3B440E6D5}"/>
              </a:ext>
            </a:extLst>
          </p:cNvPr>
          <p:cNvCxnSpPr>
            <a:cxnSpLocks/>
          </p:cNvCxnSpPr>
          <p:nvPr/>
        </p:nvCxnSpPr>
        <p:spPr>
          <a:xfrm>
            <a:off x="8780443"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43802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EE6DE39C-2948-4F9A-9C2D-0B1959406EC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0226360">
            <a:off x="8017773" y="-50550"/>
            <a:ext cx="4091380" cy="4130100"/>
          </a:xfrm>
          <a:prstGeom prst="rect">
            <a:avLst/>
          </a:prstGeom>
        </p:spPr>
      </p:pic>
      <p:sp>
        <p:nvSpPr>
          <p:cNvPr id="2" name="Titel 1">
            <a:extLst>
              <a:ext uri="{FF2B5EF4-FFF2-40B4-BE49-F238E27FC236}">
                <a16:creationId xmlns:a16="http://schemas.microsoft.com/office/drawing/2014/main" id="{7F4D3C46-CD91-4B43-840F-DA46BD20AAEF}"/>
              </a:ext>
            </a:extLst>
          </p:cNvPr>
          <p:cNvSpPr>
            <a:spLocks noGrp="1"/>
          </p:cNvSpPr>
          <p:nvPr>
            <p:ph type="title"/>
          </p:nvPr>
        </p:nvSpPr>
        <p:spPr>
          <a:xfrm>
            <a:off x="157462" y="149110"/>
            <a:ext cx="10515600" cy="2193517"/>
          </a:xfrm>
        </p:spPr>
        <p:txBody>
          <a:bodyPr>
            <a:normAutofit/>
          </a:bodyPr>
          <a:lstStyle/>
          <a:p>
            <a:r>
              <a:rPr lang="de-CH" dirty="0"/>
              <a:t>Das Reich wird unter den vier Generälen Alexanders aufgeteilt. Das sind die vier Diadochenreiche.</a:t>
            </a:r>
          </a:p>
        </p:txBody>
      </p:sp>
      <p:pic>
        <p:nvPicPr>
          <p:cNvPr id="4" name="Inhaltsplatzhalter 4" descr="Ein Bild, das Buch, Text enthält.&#10;&#10;Mit sehr hoher Zuverlässigkeit generierte Beschreibung">
            <a:extLst>
              <a:ext uri="{FF2B5EF4-FFF2-40B4-BE49-F238E27FC236}">
                <a16:creationId xmlns:a16="http://schemas.microsoft.com/office/drawing/2014/main" id="{66DF3B45-0C05-46D6-8C92-4A9F1F5A0D61}"/>
              </a:ext>
            </a:extLst>
          </p:cNvPr>
          <p:cNvPicPr>
            <a:picLocks noGrp="1" noChangeAspect="1"/>
          </p:cNvPicPr>
          <p:nvPr>
            <p:ph idx="1"/>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1" b="3580"/>
          <a:stretch/>
        </p:blipFill>
        <p:spPr>
          <a:xfrm>
            <a:off x="0" y="4511100"/>
            <a:ext cx="3646446" cy="23469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p:spPr>
      </p:pic>
      <p:cxnSp>
        <p:nvCxnSpPr>
          <p:cNvPr id="5" name="Gerade Verbindung mit Pfeil 4">
            <a:extLst>
              <a:ext uri="{FF2B5EF4-FFF2-40B4-BE49-F238E27FC236}">
                <a16:creationId xmlns:a16="http://schemas.microsoft.com/office/drawing/2014/main" id="{369A21AD-F7A1-45B3-A88B-D09902B657C3}"/>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6" name="Gerader Verbinder 5">
            <a:extLst>
              <a:ext uri="{FF2B5EF4-FFF2-40B4-BE49-F238E27FC236}">
                <a16:creationId xmlns:a16="http://schemas.microsoft.com/office/drawing/2014/main" id="{96E8AD9F-CF1A-4342-823E-128440401259}"/>
              </a:ext>
            </a:extLst>
          </p:cNvPr>
          <p:cNvCxnSpPr>
            <a:cxnSpLocks/>
          </p:cNvCxnSpPr>
          <p:nvPr/>
        </p:nvCxnSpPr>
        <p:spPr>
          <a:xfrm>
            <a:off x="8780443"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
        <p:nvSpPr>
          <p:cNvPr id="10" name="Rechteck 9">
            <a:extLst>
              <a:ext uri="{FF2B5EF4-FFF2-40B4-BE49-F238E27FC236}">
                <a16:creationId xmlns:a16="http://schemas.microsoft.com/office/drawing/2014/main" id="{3FC73AD2-FD0D-4E54-A1C7-295ECB2E8D9D}"/>
              </a:ext>
            </a:extLst>
          </p:cNvPr>
          <p:cNvSpPr/>
          <p:nvPr/>
        </p:nvSpPr>
        <p:spPr>
          <a:xfrm>
            <a:off x="3582473" y="2694592"/>
            <a:ext cx="6997215" cy="3539430"/>
          </a:xfrm>
          <a:prstGeom prst="rect">
            <a:avLst/>
          </a:prstGeom>
        </p:spPr>
        <p:txBody>
          <a:bodyPr wrap="square">
            <a:spAutoFit/>
          </a:bodyPr>
          <a:lstStyle/>
          <a:p>
            <a:r>
              <a:rPr lang="de-CH" sz="2800" b="1" dirty="0"/>
              <a:t>Dan 11,4</a:t>
            </a:r>
          </a:p>
          <a:p>
            <a:r>
              <a:rPr lang="de-CH" sz="2800" dirty="0"/>
              <a:t> Und sobald er aufgestanden ist, wird sein Reich zertrümmert und nach den vier Winden des Himmels hin zerteilt werden. Aber nicht für seine Nachkommen wird es sein und nicht nach der Macht, mit welcher er geherrscht hat; denn sein Reich wird zerstört und anderen zuteil werden, mit </a:t>
            </a:r>
            <a:r>
              <a:rPr lang="de-CH" sz="2800" dirty="0" err="1"/>
              <a:t>Ausschluß</a:t>
            </a:r>
            <a:r>
              <a:rPr lang="de-CH" sz="2800" dirty="0"/>
              <a:t> von jenen. </a:t>
            </a:r>
          </a:p>
        </p:txBody>
      </p:sp>
    </p:spTree>
    <p:extLst>
      <p:ext uri="{BB962C8B-B14F-4D97-AF65-F5344CB8AC3E}">
        <p14:creationId xmlns:p14="http://schemas.microsoft.com/office/powerpoint/2010/main" val="175467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a:extLst>
              <a:ext uri="{FF2B5EF4-FFF2-40B4-BE49-F238E27FC236}">
                <a16:creationId xmlns:a16="http://schemas.microsoft.com/office/drawing/2014/main" id="{DA0E36B3-19C5-436D-BEFB-E01063B28023}"/>
              </a:ext>
            </a:extLst>
          </p:cNvPr>
          <p:cNvCxnSpPr>
            <a:cxnSpLocks/>
          </p:cNvCxnSpPr>
          <p:nvPr/>
        </p:nvCxnSpPr>
        <p:spPr>
          <a:xfrm>
            <a:off x="758952" y="4215384"/>
            <a:ext cx="10985029" cy="0"/>
          </a:xfrm>
          <a:prstGeom prst="straightConnector1">
            <a:avLst/>
          </a:prstGeom>
          <a:ln w="285750">
            <a:tailEnd type="triangle"/>
          </a:ln>
        </p:spPr>
        <p:style>
          <a:lnRef idx="3">
            <a:schemeClr val="dk1"/>
          </a:lnRef>
          <a:fillRef idx="0">
            <a:schemeClr val="dk1"/>
          </a:fillRef>
          <a:effectRef idx="2">
            <a:schemeClr val="dk1"/>
          </a:effectRef>
          <a:fontRef idx="minor">
            <a:schemeClr val="tx1"/>
          </a:fontRef>
        </p:style>
      </p:cxnSp>
      <p:sp>
        <p:nvSpPr>
          <p:cNvPr id="7" name="Textfeld 6">
            <a:extLst>
              <a:ext uri="{FF2B5EF4-FFF2-40B4-BE49-F238E27FC236}">
                <a16:creationId xmlns:a16="http://schemas.microsoft.com/office/drawing/2014/main" id="{A5054DCE-91B2-4333-AD61-8E2362BAE1B5}"/>
              </a:ext>
            </a:extLst>
          </p:cNvPr>
          <p:cNvSpPr txBox="1"/>
          <p:nvPr/>
        </p:nvSpPr>
        <p:spPr>
          <a:xfrm>
            <a:off x="758952" y="256626"/>
            <a:ext cx="10554157" cy="3785652"/>
          </a:xfrm>
          <a:prstGeom prst="rect">
            <a:avLst/>
          </a:prstGeom>
          <a:noFill/>
        </p:spPr>
        <p:txBody>
          <a:bodyPr wrap="square" rtlCol="0">
            <a:spAutoFit/>
          </a:bodyPr>
          <a:lstStyle/>
          <a:p>
            <a:pPr algn="ctr"/>
            <a:r>
              <a:rPr lang="de-CH" sz="8000" dirty="0"/>
              <a:t>Um mehr als 200 Jahre ging es um Persien und Griechenland.</a:t>
            </a:r>
            <a:endParaRPr lang="de-CH" sz="2800" dirty="0"/>
          </a:p>
        </p:txBody>
      </p:sp>
      <p:sp>
        <p:nvSpPr>
          <p:cNvPr id="8" name="Textfeld 7">
            <a:extLst>
              <a:ext uri="{FF2B5EF4-FFF2-40B4-BE49-F238E27FC236}">
                <a16:creationId xmlns:a16="http://schemas.microsoft.com/office/drawing/2014/main" id="{BDCE4DC3-C5F5-4422-9630-C4350C2D13D3}"/>
              </a:ext>
            </a:extLst>
          </p:cNvPr>
          <p:cNvSpPr txBox="1"/>
          <p:nvPr/>
        </p:nvSpPr>
        <p:spPr>
          <a:xfrm>
            <a:off x="528809" y="4869455"/>
            <a:ext cx="2434728" cy="523220"/>
          </a:xfrm>
          <a:prstGeom prst="rect">
            <a:avLst/>
          </a:prstGeom>
          <a:noFill/>
        </p:spPr>
        <p:txBody>
          <a:bodyPr wrap="square" rtlCol="0">
            <a:spAutoFit/>
          </a:bodyPr>
          <a:lstStyle/>
          <a:p>
            <a:pPr algn="ctr"/>
            <a:r>
              <a:rPr lang="de-CH" sz="2800" dirty="0"/>
              <a:t>Daniel 11,2</a:t>
            </a:r>
          </a:p>
        </p:txBody>
      </p:sp>
      <p:sp>
        <p:nvSpPr>
          <p:cNvPr id="9" name="Textfeld 8">
            <a:extLst>
              <a:ext uri="{FF2B5EF4-FFF2-40B4-BE49-F238E27FC236}">
                <a16:creationId xmlns:a16="http://schemas.microsoft.com/office/drawing/2014/main" id="{B8857FF3-0FD8-437A-A693-AC3CCFB9FAC1}"/>
              </a:ext>
            </a:extLst>
          </p:cNvPr>
          <p:cNvSpPr txBox="1"/>
          <p:nvPr/>
        </p:nvSpPr>
        <p:spPr>
          <a:xfrm>
            <a:off x="8516039" y="4869454"/>
            <a:ext cx="3360143" cy="523220"/>
          </a:xfrm>
          <a:prstGeom prst="rect">
            <a:avLst/>
          </a:prstGeom>
          <a:noFill/>
        </p:spPr>
        <p:txBody>
          <a:bodyPr wrap="square" rtlCol="0">
            <a:spAutoFit/>
          </a:bodyPr>
          <a:lstStyle/>
          <a:p>
            <a:pPr algn="ctr"/>
            <a:r>
              <a:rPr lang="de-CH" sz="2800" dirty="0"/>
              <a:t>Daniel 11,4</a:t>
            </a:r>
          </a:p>
        </p:txBody>
      </p:sp>
      <p:cxnSp>
        <p:nvCxnSpPr>
          <p:cNvPr id="10" name="Gerade Verbindung mit Pfeil 9">
            <a:extLst>
              <a:ext uri="{FF2B5EF4-FFF2-40B4-BE49-F238E27FC236}">
                <a16:creationId xmlns:a16="http://schemas.microsoft.com/office/drawing/2014/main" id="{5B06B0B6-2B2A-4DFA-B14E-79915EBC4F86}"/>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1" name="Gerader Verbinder 10">
            <a:extLst>
              <a:ext uri="{FF2B5EF4-FFF2-40B4-BE49-F238E27FC236}">
                <a16:creationId xmlns:a16="http://schemas.microsoft.com/office/drawing/2014/main" id="{BCA2A85A-F849-427A-9B7A-3EDB4280AE8A}"/>
              </a:ext>
            </a:extLst>
          </p:cNvPr>
          <p:cNvCxnSpPr>
            <a:cxnSpLocks/>
          </p:cNvCxnSpPr>
          <p:nvPr/>
        </p:nvCxnSpPr>
        <p:spPr>
          <a:xfrm>
            <a:off x="8780443"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33152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nhaltsplatzhalter 4" descr="Ein Bild, das Buch, Text enthält.&#10;&#10;Mit sehr hoher Zuverlässigkeit generierte Beschreibung">
            <a:extLst>
              <a:ext uri="{FF2B5EF4-FFF2-40B4-BE49-F238E27FC236}">
                <a16:creationId xmlns:a16="http://schemas.microsoft.com/office/drawing/2014/main" id="{CC0AA394-7186-4987-ACEE-92ED4B20E66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3580"/>
          <a:stretch/>
        </p:blipFill>
        <p:spPr>
          <a:xfrm>
            <a:off x="0" y="4511100"/>
            <a:ext cx="3646446" cy="23469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p:spPr>
      </p:pic>
      <p:sp>
        <p:nvSpPr>
          <p:cNvPr id="2" name="Titel 1">
            <a:extLst>
              <a:ext uri="{FF2B5EF4-FFF2-40B4-BE49-F238E27FC236}">
                <a16:creationId xmlns:a16="http://schemas.microsoft.com/office/drawing/2014/main" id="{BF2F864D-D870-45E5-81AC-5072F59E161C}"/>
              </a:ext>
            </a:extLst>
          </p:cNvPr>
          <p:cNvSpPr>
            <a:spLocks noGrp="1"/>
          </p:cNvSpPr>
          <p:nvPr>
            <p:ph type="ctrTitle"/>
          </p:nvPr>
        </p:nvSpPr>
        <p:spPr>
          <a:xfrm>
            <a:off x="93698" y="69239"/>
            <a:ext cx="6699851" cy="864052"/>
          </a:xfrm>
        </p:spPr>
        <p:txBody>
          <a:bodyPr>
            <a:normAutofit/>
          </a:bodyPr>
          <a:lstStyle/>
          <a:p>
            <a:pPr algn="l"/>
            <a:r>
              <a:rPr lang="de-CH" sz="5400" dirty="0"/>
              <a:t>Zwei Königreiche</a:t>
            </a:r>
          </a:p>
        </p:txBody>
      </p:sp>
      <p:cxnSp>
        <p:nvCxnSpPr>
          <p:cNvPr id="10" name="Gerade Verbindung mit Pfeil 9">
            <a:extLst>
              <a:ext uri="{FF2B5EF4-FFF2-40B4-BE49-F238E27FC236}">
                <a16:creationId xmlns:a16="http://schemas.microsoft.com/office/drawing/2014/main" id="{E5013855-A79D-4CEB-9077-79588D6A284B}"/>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12" name="Grafik 11">
            <a:extLst>
              <a:ext uri="{FF2B5EF4-FFF2-40B4-BE49-F238E27FC236}">
                <a16:creationId xmlns:a16="http://schemas.microsoft.com/office/drawing/2014/main" id="{05EE9B11-B928-4ABF-8953-5E5E7BE14AC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504675" y="1824617"/>
            <a:ext cx="2379718" cy="2402239"/>
          </a:xfrm>
          <a:prstGeom prst="rect">
            <a:avLst/>
          </a:prstGeom>
        </p:spPr>
      </p:pic>
      <p:sp>
        <p:nvSpPr>
          <p:cNvPr id="9" name="Untertitel 8">
            <a:extLst>
              <a:ext uri="{FF2B5EF4-FFF2-40B4-BE49-F238E27FC236}">
                <a16:creationId xmlns:a16="http://schemas.microsoft.com/office/drawing/2014/main" id="{66B0F8E1-F9C0-484A-942F-36FFDA1739AE}"/>
              </a:ext>
            </a:extLst>
          </p:cNvPr>
          <p:cNvSpPr>
            <a:spLocks noGrp="1"/>
          </p:cNvSpPr>
          <p:nvPr>
            <p:ph type="subTitle" idx="1"/>
          </p:nvPr>
        </p:nvSpPr>
        <p:spPr>
          <a:xfrm>
            <a:off x="5004923" y="143970"/>
            <a:ext cx="3739907" cy="943737"/>
          </a:xfrm>
        </p:spPr>
        <p:txBody>
          <a:bodyPr>
            <a:normAutofit/>
          </a:bodyPr>
          <a:lstStyle/>
          <a:p>
            <a:pPr algn="r"/>
            <a:r>
              <a:rPr lang="de-CH" dirty="0"/>
              <a:t>Seleukiden (Syrien)</a:t>
            </a:r>
          </a:p>
          <a:p>
            <a:pPr algn="r"/>
            <a:r>
              <a:rPr lang="de-CH" dirty="0"/>
              <a:t>König des Nordens</a:t>
            </a:r>
          </a:p>
        </p:txBody>
      </p:sp>
      <p:grpSp>
        <p:nvGrpSpPr>
          <p:cNvPr id="13" name="Gruppieren 12">
            <a:extLst>
              <a:ext uri="{FF2B5EF4-FFF2-40B4-BE49-F238E27FC236}">
                <a16:creationId xmlns:a16="http://schemas.microsoft.com/office/drawing/2014/main" id="{C700D283-19BA-42F6-B477-AF8A89865A25}"/>
              </a:ext>
            </a:extLst>
          </p:cNvPr>
          <p:cNvGrpSpPr/>
          <p:nvPr/>
        </p:nvGrpSpPr>
        <p:grpSpPr>
          <a:xfrm>
            <a:off x="8712937" y="94638"/>
            <a:ext cx="2929444" cy="2012340"/>
            <a:chOff x="4616974" y="151829"/>
            <a:chExt cx="2929444" cy="2012340"/>
          </a:xfrm>
        </p:grpSpPr>
        <p:pic>
          <p:nvPicPr>
            <p:cNvPr id="5" name="Grafik 4" descr="Ein Bild, das Objekt enthält.&#10;&#10;Mit hoher Zuverlässigkeit generierte Beschreibung">
              <a:extLst>
                <a:ext uri="{FF2B5EF4-FFF2-40B4-BE49-F238E27FC236}">
                  <a16:creationId xmlns:a16="http://schemas.microsoft.com/office/drawing/2014/main" id="{5123EADA-2A3E-4127-8FE6-BEC5FCD23D1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616974" y="518715"/>
              <a:ext cx="884921" cy="475645"/>
            </a:xfrm>
            <a:prstGeom prst="rect">
              <a:avLst/>
            </a:prstGeom>
          </p:spPr>
        </p:pic>
        <p:pic>
          <p:nvPicPr>
            <p:cNvPr id="16" name="Grafik 15" descr="Ein Bild, das Objekt enthält.&#10;&#10;Mit hoher Zuverlässigkeit generierte Beschreibung">
              <a:extLst>
                <a:ext uri="{FF2B5EF4-FFF2-40B4-BE49-F238E27FC236}">
                  <a16:creationId xmlns:a16="http://schemas.microsoft.com/office/drawing/2014/main" id="{7ABC51EE-A8DE-4EFD-ACD6-CDCFF4AA9F3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624933" y="1395446"/>
              <a:ext cx="884921" cy="475645"/>
            </a:xfrm>
            <a:prstGeom prst="rect">
              <a:avLst/>
            </a:prstGeom>
          </p:spPr>
        </p:pic>
        <p:pic>
          <p:nvPicPr>
            <p:cNvPr id="18" name="Grafik 17" descr="Ein Bild, das Objekt enthält.&#10;&#10;Mit hoher Zuverlässigkeit generierte Beschreibung">
              <a:extLst>
                <a:ext uri="{FF2B5EF4-FFF2-40B4-BE49-F238E27FC236}">
                  <a16:creationId xmlns:a16="http://schemas.microsoft.com/office/drawing/2014/main" id="{3ED6C4EA-6868-4039-951C-8BDC4250B1D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591183" y="1095406"/>
              <a:ext cx="884921" cy="475645"/>
            </a:xfrm>
            <a:prstGeom prst="rect">
              <a:avLst/>
            </a:prstGeom>
          </p:spPr>
        </p:pic>
        <p:pic>
          <p:nvPicPr>
            <p:cNvPr id="19" name="Grafik 18" descr="Ein Bild, das Objekt enthält.&#10;&#10;Mit hoher Zuverlässigkeit generierte Beschreibung">
              <a:extLst>
                <a:ext uri="{FF2B5EF4-FFF2-40B4-BE49-F238E27FC236}">
                  <a16:creationId xmlns:a16="http://schemas.microsoft.com/office/drawing/2014/main" id="{34E871DE-AC1E-458E-9BB1-F74F40B721D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550519" y="435208"/>
              <a:ext cx="884921" cy="475645"/>
            </a:xfrm>
            <a:prstGeom prst="rect">
              <a:avLst/>
            </a:prstGeom>
          </p:spPr>
        </p:pic>
        <p:pic>
          <p:nvPicPr>
            <p:cNvPr id="20" name="Grafik 19" descr="Ein Bild, das Objekt enthält.&#10;&#10;Mit hoher Zuverlässigkeit generierte Beschreibung">
              <a:extLst>
                <a:ext uri="{FF2B5EF4-FFF2-40B4-BE49-F238E27FC236}">
                  <a16:creationId xmlns:a16="http://schemas.microsoft.com/office/drawing/2014/main" id="{642F994A-AC50-42D3-AF62-4197A7B2034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540404" y="151829"/>
              <a:ext cx="884921" cy="475645"/>
            </a:xfrm>
            <a:prstGeom prst="rect">
              <a:avLst/>
            </a:prstGeom>
          </p:spPr>
        </p:pic>
        <p:pic>
          <p:nvPicPr>
            <p:cNvPr id="21" name="Grafik 20" descr="Ein Bild, das Objekt enthält.&#10;&#10;Mit hoher Zuverlässigkeit generierte Beschreibung">
              <a:extLst>
                <a:ext uri="{FF2B5EF4-FFF2-40B4-BE49-F238E27FC236}">
                  <a16:creationId xmlns:a16="http://schemas.microsoft.com/office/drawing/2014/main" id="{D74249F3-7673-4377-814C-2AF88C86420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624934" y="769217"/>
              <a:ext cx="884921" cy="475645"/>
            </a:xfrm>
            <a:prstGeom prst="rect">
              <a:avLst/>
            </a:prstGeom>
          </p:spPr>
        </p:pic>
        <p:pic>
          <p:nvPicPr>
            <p:cNvPr id="22" name="Grafik 21" descr="Ein Bild, das Objekt enthält.&#10;&#10;Mit hoher Zuverlässigkeit generierte Beschreibung">
              <a:extLst>
                <a:ext uri="{FF2B5EF4-FFF2-40B4-BE49-F238E27FC236}">
                  <a16:creationId xmlns:a16="http://schemas.microsoft.com/office/drawing/2014/main" id="{1F06B591-8D42-4B74-AFCC-3366BFEED6F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661497" y="1688524"/>
              <a:ext cx="884921" cy="475645"/>
            </a:xfrm>
            <a:prstGeom prst="rect">
              <a:avLst/>
            </a:prstGeom>
          </p:spPr>
        </p:pic>
        <p:pic>
          <p:nvPicPr>
            <p:cNvPr id="23" name="Grafik 22" descr="Ein Bild, das Objekt enthält.&#10;&#10;Mit hoher Zuverlässigkeit generierte Beschreibung">
              <a:extLst>
                <a:ext uri="{FF2B5EF4-FFF2-40B4-BE49-F238E27FC236}">
                  <a16:creationId xmlns:a16="http://schemas.microsoft.com/office/drawing/2014/main" id="{6B063BCD-4E73-4B39-8C0D-02AFCD7E53F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727224" y="1091476"/>
              <a:ext cx="884921" cy="475645"/>
            </a:xfrm>
            <a:prstGeom prst="rect">
              <a:avLst/>
            </a:prstGeom>
          </p:spPr>
        </p:pic>
      </p:grpSp>
      <p:grpSp>
        <p:nvGrpSpPr>
          <p:cNvPr id="11" name="Gruppieren 10">
            <a:extLst>
              <a:ext uri="{FF2B5EF4-FFF2-40B4-BE49-F238E27FC236}">
                <a16:creationId xmlns:a16="http://schemas.microsoft.com/office/drawing/2014/main" id="{63B7820D-7AE4-4EA6-8198-7DFDFF2039A5}"/>
              </a:ext>
            </a:extLst>
          </p:cNvPr>
          <p:cNvGrpSpPr/>
          <p:nvPr/>
        </p:nvGrpSpPr>
        <p:grpSpPr>
          <a:xfrm flipH="1">
            <a:off x="9141096" y="4233841"/>
            <a:ext cx="2929444" cy="2012340"/>
            <a:chOff x="7053622" y="4204579"/>
            <a:chExt cx="2929444" cy="2012340"/>
          </a:xfrm>
        </p:grpSpPr>
        <p:pic>
          <p:nvPicPr>
            <p:cNvPr id="24" name="Grafik 23" descr="Ein Bild, das Objekt enthält.&#10;&#10;Mit hoher Zuverlässigkeit generierte Beschreibung">
              <a:extLst>
                <a:ext uri="{FF2B5EF4-FFF2-40B4-BE49-F238E27FC236}">
                  <a16:creationId xmlns:a16="http://schemas.microsoft.com/office/drawing/2014/main" id="{F1336812-5FED-44F4-AF4F-8AD26ED3A14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053622" y="4571465"/>
              <a:ext cx="884921" cy="475645"/>
            </a:xfrm>
            <a:prstGeom prst="rect">
              <a:avLst/>
            </a:prstGeom>
          </p:spPr>
        </p:pic>
        <p:pic>
          <p:nvPicPr>
            <p:cNvPr id="25" name="Grafik 24" descr="Ein Bild, das Objekt enthält.&#10;&#10;Mit hoher Zuverlässigkeit generierte Beschreibung">
              <a:extLst>
                <a:ext uri="{FF2B5EF4-FFF2-40B4-BE49-F238E27FC236}">
                  <a16:creationId xmlns:a16="http://schemas.microsoft.com/office/drawing/2014/main" id="{4916845D-AC14-42FF-9A0E-1DA7C7BFAA7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061581" y="5448196"/>
              <a:ext cx="884921" cy="475645"/>
            </a:xfrm>
            <a:prstGeom prst="rect">
              <a:avLst/>
            </a:prstGeom>
          </p:spPr>
        </p:pic>
        <p:pic>
          <p:nvPicPr>
            <p:cNvPr id="26" name="Grafik 25" descr="Ein Bild, das Objekt enthält.&#10;&#10;Mit hoher Zuverlässigkeit generierte Beschreibung">
              <a:extLst>
                <a:ext uri="{FF2B5EF4-FFF2-40B4-BE49-F238E27FC236}">
                  <a16:creationId xmlns:a16="http://schemas.microsoft.com/office/drawing/2014/main" id="{CF9B0F38-B2DD-4E04-B57D-9F0D12B6A70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027831" y="5148156"/>
              <a:ext cx="884921" cy="475645"/>
            </a:xfrm>
            <a:prstGeom prst="rect">
              <a:avLst/>
            </a:prstGeom>
          </p:spPr>
        </p:pic>
        <p:pic>
          <p:nvPicPr>
            <p:cNvPr id="27" name="Grafik 26" descr="Ein Bild, das Objekt enthält.&#10;&#10;Mit hoher Zuverlässigkeit generierte Beschreibung">
              <a:extLst>
                <a:ext uri="{FF2B5EF4-FFF2-40B4-BE49-F238E27FC236}">
                  <a16:creationId xmlns:a16="http://schemas.microsoft.com/office/drawing/2014/main" id="{8BAEF6F1-8DCB-4798-B2DF-55C4F809B37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987167" y="4487958"/>
              <a:ext cx="884921" cy="475645"/>
            </a:xfrm>
            <a:prstGeom prst="rect">
              <a:avLst/>
            </a:prstGeom>
          </p:spPr>
        </p:pic>
        <p:pic>
          <p:nvPicPr>
            <p:cNvPr id="28" name="Grafik 27" descr="Ein Bild, das Objekt enthält.&#10;&#10;Mit hoher Zuverlässigkeit generierte Beschreibung">
              <a:extLst>
                <a:ext uri="{FF2B5EF4-FFF2-40B4-BE49-F238E27FC236}">
                  <a16:creationId xmlns:a16="http://schemas.microsoft.com/office/drawing/2014/main" id="{7DA96371-5A5A-4D60-9BBA-E750C74A7B23}"/>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977052" y="4204579"/>
              <a:ext cx="884921" cy="475645"/>
            </a:xfrm>
            <a:prstGeom prst="rect">
              <a:avLst/>
            </a:prstGeom>
          </p:spPr>
        </p:pic>
        <p:pic>
          <p:nvPicPr>
            <p:cNvPr id="29" name="Grafik 28" descr="Ein Bild, das Objekt enthält.&#10;&#10;Mit hoher Zuverlässigkeit generierte Beschreibung">
              <a:extLst>
                <a:ext uri="{FF2B5EF4-FFF2-40B4-BE49-F238E27FC236}">
                  <a16:creationId xmlns:a16="http://schemas.microsoft.com/office/drawing/2014/main" id="{8318CF44-90C4-4612-B903-2B3BB69BE09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061582" y="4821967"/>
              <a:ext cx="884921" cy="475645"/>
            </a:xfrm>
            <a:prstGeom prst="rect">
              <a:avLst/>
            </a:prstGeom>
          </p:spPr>
        </p:pic>
        <p:pic>
          <p:nvPicPr>
            <p:cNvPr id="30" name="Grafik 29" descr="Ein Bild, das Objekt enthält.&#10;&#10;Mit hoher Zuverlässigkeit generierte Beschreibung">
              <a:extLst>
                <a:ext uri="{FF2B5EF4-FFF2-40B4-BE49-F238E27FC236}">
                  <a16:creationId xmlns:a16="http://schemas.microsoft.com/office/drawing/2014/main" id="{341F3B95-0099-414F-922E-B2D4C4955A9F}"/>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9098145" y="5741274"/>
              <a:ext cx="884921" cy="475645"/>
            </a:xfrm>
            <a:prstGeom prst="rect">
              <a:avLst/>
            </a:prstGeom>
          </p:spPr>
        </p:pic>
        <p:pic>
          <p:nvPicPr>
            <p:cNvPr id="31" name="Grafik 30" descr="Ein Bild, das Objekt enthält.&#10;&#10;Mit hoher Zuverlässigkeit generierte Beschreibung">
              <a:extLst>
                <a:ext uri="{FF2B5EF4-FFF2-40B4-BE49-F238E27FC236}">
                  <a16:creationId xmlns:a16="http://schemas.microsoft.com/office/drawing/2014/main" id="{28E860FE-A0A6-4309-B85E-4FEAB2D8A33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163872" y="5144226"/>
              <a:ext cx="884921" cy="475645"/>
            </a:xfrm>
            <a:prstGeom prst="rect">
              <a:avLst/>
            </a:prstGeom>
          </p:spPr>
        </p:pic>
      </p:grpSp>
      <p:sp>
        <p:nvSpPr>
          <p:cNvPr id="32" name="Untertitel 8">
            <a:extLst>
              <a:ext uri="{FF2B5EF4-FFF2-40B4-BE49-F238E27FC236}">
                <a16:creationId xmlns:a16="http://schemas.microsoft.com/office/drawing/2014/main" id="{BE2FD131-44FA-419B-9D00-88FC9FEAC7AB}"/>
              </a:ext>
            </a:extLst>
          </p:cNvPr>
          <p:cNvSpPr txBox="1">
            <a:spLocks/>
          </p:cNvSpPr>
          <p:nvPr/>
        </p:nvSpPr>
        <p:spPr>
          <a:xfrm>
            <a:off x="5360524" y="5417760"/>
            <a:ext cx="3739907" cy="9437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de-CH" dirty="0"/>
              <a:t>Ptolemäer (Ägypten)</a:t>
            </a:r>
          </a:p>
          <a:p>
            <a:pPr algn="r"/>
            <a:r>
              <a:rPr lang="de-CH" dirty="0"/>
              <a:t>König des Südens.</a:t>
            </a:r>
          </a:p>
        </p:txBody>
      </p:sp>
      <p:sp>
        <p:nvSpPr>
          <p:cNvPr id="33" name="Untertitel 8">
            <a:extLst>
              <a:ext uri="{FF2B5EF4-FFF2-40B4-BE49-F238E27FC236}">
                <a16:creationId xmlns:a16="http://schemas.microsoft.com/office/drawing/2014/main" id="{0CDD8D1D-A975-45DF-A244-405D8EE6006D}"/>
              </a:ext>
            </a:extLst>
          </p:cNvPr>
          <p:cNvSpPr txBox="1">
            <a:spLocks/>
          </p:cNvSpPr>
          <p:nvPr/>
        </p:nvSpPr>
        <p:spPr>
          <a:xfrm>
            <a:off x="136224" y="1456010"/>
            <a:ext cx="8067225" cy="33952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CH" sz="2800" dirty="0"/>
              <a:t>In Daniel 11,5-20 geht es um zwei der vier Diadochenreiche.</a:t>
            </a:r>
          </a:p>
          <a:p>
            <a:pPr algn="l"/>
            <a:r>
              <a:rPr lang="de-CH" sz="2800" dirty="0"/>
              <a:t>Die Namen münzen auf die Generäle Alexanders Ptolemäus und </a:t>
            </a:r>
            <a:r>
              <a:rPr lang="de-CH" sz="2800" dirty="0" err="1"/>
              <a:t>Seleukus</a:t>
            </a:r>
            <a:r>
              <a:rPr lang="de-CH" sz="2800" dirty="0"/>
              <a:t>.</a:t>
            </a:r>
          </a:p>
          <a:p>
            <a:pPr algn="l"/>
            <a:r>
              <a:rPr lang="de-CH" sz="2800" dirty="0"/>
              <a:t>Für Israel bedeutete das viel Mühsal (Dan 10,1). Man zählt sechs Kriege innert ca. 100 Jahren.</a:t>
            </a:r>
          </a:p>
          <a:p>
            <a:endParaRPr lang="de-CH" dirty="0"/>
          </a:p>
        </p:txBody>
      </p:sp>
      <p:cxnSp>
        <p:nvCxnSpPr>
          <p:cNvPr id="37" name="Gerader Verbinder 36">
            <a:extLst>
              <a:ext uri="{FF2B5EF4-FFF2-40B4-BE49-F238E27FC236}">
                <a16:creationId xmlns:a16="http://schemas.microsoft.com/office/drawing/2014/main" id="{0A99CB9E-30EF-4B76-8732-D660C4B73ECC}"/>
              </a:ext>
            </a:extLst>
          </p:cNvPr>
          <p:cNvCxnSpPr>
            <a:cxnSpLocks/>
          </p:cNvCxnSpPr>
          <p:nvPr/>
        </p:nvCxnSpPr>
        <p:spPr>
          <a:xfrm>
            <a:off x="10262189"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46406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a:extLst>
              <a:ext uri="{FF2B5EF4-FFF2-40B4-BE49-F238E27FC236}">
                <a16:creationId xmlns:a16="http://schemas.microsoft.com/office/drawing/2014/main" id="{DA0E36B3-19C5-436D-BEFB-E01063B28023}"/>
              </a:ext>
            </a:extLst>
          </p:cNvPr>
          <p:cNvCxnSpPr>
            <a:cxnSpLocks/>
          </p:cNvCxnSpPr>
          <p:nvPr/>
        </p:nvCxnSpPr>
        <p:spPr>
          <a:xfrm>
            <a:off x="758952" y="4215384"/>
            <a:ext cx="10985029" cy="0"/>
          </a:xfrm>
          <a:prstGeom prst="straightConnector1">
            <a:avLst/>
          </a:prstGeom>
          <a:ln w="285750">
            <a:tailEnd type="triangle"/>
          </a:ln>
        </p:spPr>
        <p:style>
          <a:lnRef idx="3">
            <a:schemeClr val="dk1"/>
          </a:lnRef>
          <a:fillRef idx="0">
            <a:schemeClr val="dk1"/>
          </a:fillRef>
          <a:effectRef idx="2">
            <a:schemeClr val="dk1"/>
          </a:effectRef>
          <a:fontRef idx="minor">
            <a:schemeClr val="tx1"/>
          </a:fontRef>
        </p:style>
      </p:cxnSp>
      <p:sp>
        <p:nvSpPr>
          <p:cNvPr id="7" name="Textfeld 6">
            <a:extLst>
              <a:ext uri="{FF2B5EF4-FFF2-40B4-BE49-F238E27FC236}">
                <a16:creationId xmlns:a16="http://schemas.microsoft.com/office/drawing/2014/main" id="{A5054DCE-91B2-4333-AD61-8E2362BAE1B5}"/>
              </a:ext>
            </a:extLst>
          </p:cNvPr>
          <p:cNvSpPr txBox="1"/>
          <p:nvPr/>
        </p:nvSpPr>
        <p:spPr>
          <a:xfrm>
            <a:off x="758952" y="256626"/>
            <a:ext cx="10554157" cy="3785652"/>
          </a:xfrm>
          <a:prstGeom prst="rect">
            <a:avLst/>
          </a:prstGeom>
          <a:noFill/>
        </p:spPr>
        <p:txBody>
          <a:bodyPr wrap="square" rtlCol="0">
            <a:spAutoFit/>
          </a:bodyPr>
          <a:lstStyle/>
          <a:p>
            <a:pPr algn="ctr"/>
            <a:r>
              <a:rPr lang="de-CH" sz="8000" dirty="0"/>
              <a:t>Um etwa 135 Jahre ging es um die Könige des Südens und Nordens.</a:t>
            </a:r>
            <a:endParaRPr lang="de-CH" sz="2800" dirty="0"/>
          </a:p>
        </p:txBody>
      </p:sp>
      <p:sp>
        <p:nvSpPr>
          <p:cNvPr id="8" name="Textfeld 7">
            <a:extLst>
              <a:ext uri="{FF2B5EF4-FFF2-40B4-BE49-F238E27FC236}">
                <a16:creationId xmlns:a16="http://schemas.microsoft.com/office/drawing/2014/main" id="{BDCE4DC3-C5F5-4422-9630-C4350C2D13D3}"/>
              </a:ext>
            </a:extLst>
          </p:cNvPr>
          <p:cNvSpPr txBox="1"/>
          <p:nvPr/>
        </p:nvSpPr>
        <p:spPr>
          <a:xfrm>
            <a:off x="528809" y="4869455"/>
            <a:ext cx="2434728" cy="523220"/>
          </a:xfrm>
          <a:prstGeom prst="rect">
            <a:avLst/>
          </a:prstGeom>
          <a:noFill/>
        </p:spPr>
        <p:txBody>
          <a:bodyPr wrap="square" rtlCol="0">
            <a:spAutoFit/>
          </a:bodyPr>
          <a:lstStyle/>
          <a:p>
            <a:pPr algn="ctr"/>
            <a:r>
              <a:rPr lang="de-CH" sz="2800" dirty="0"/>
              <a:t>Daniel 11,5</a:t>
            </a:r>
          </a:p>
        </p:txBody>
      </p:sp>
      <p:sp>
        <p:nvSpPr>
          <p:cNvPr id="9" name="Textfeld 8">
            <a:extLst>
              <a:ext uri="{FF2B5EF4-FFF2-40B4-BE49-F238E27FC236}">
                <a16:creationId xmlns:a16="http://schemas.microsoft.com/office/drawing/2014/main" id="{B8857FF3-0FD8-437A-A693-AC3CCFB9FAC1}"/>
              </a:ext>
            </a:extLst>
          </p:cNvPr>
          <p:cNvSpPr txBox="1"/>
          <p:nvPr/>
        </p:nvSpPr>
        <p:spPr>
          <a:xfrm>
            <a:off x="8516039" y="4869454"/>
            <a:ext cx="3360143" cy="523220"/>
          </a:xfrm>
          <a:prstGeom prst="rect">
            <a:avLst/>
          </a:prstGeom>
          <a:noFill/>
        </p:spPr>
        <p:txBody>
          <a:bodyPr wrap="square" rtlCol="0">
            <a:spAutoFit/>
          </a:bodyPr>
          <a:lstStyle/>
          <a:p>
            <a:pPr algn="ctr"/>
            <a:r>
              <a:rPr lang="de-CH" sz="2800" dirty="0"/>
              <a:t>Daniel 11,20</a:t>
            </a:r>
          </a:p>
        </p:txBody>
      </p:sp>
      <p:cxnSp>
        <p:nvCxnSpPr>
          <p:cNvPr id="10" name="Gerade Verbindung mit Pfeil 9">
            <a:extLst>
              <a:ext uri="{FF2B5EF4-FFF2-40B4-BE49-F238E27FC236}">
                <a16:creationId xmlns:a16="http://schemas.microsoft.com/office/drawing/2014/main" id="{5B06B0B6-2B2A-4DFA-B14E-79915EBC4F86}"/>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2" name="Gerader Verbinder 11">
            <a:extLst>
              <a:ext uri="{FF2B5EF4-FFF2-40B4-BE49-F238E27FC236}">
                <a16:creationId xmlns:a16="http://schemas.microsoft.com/office/drawing/2014/main" id="{FF886836-AF71-496F-8B88-B6B9C009E9EE}"/>
              </a:ext>
            </a:extLst>
          </p:cNvPr>
          <p:cNvCxnSpPr>
            <a:cxnSpLocks/>
          </p:cNvCxnSpPr>
          <p:nvPr/>
        </p:nvCxnSpPr>
        <p:spPr>
          <a:xfrm>
            <a:off x="10262189"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0657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a:extLst>
              <a:ext uri="{FF2B5EF4-FFF2-40B4-BE49-F238E27FC236}">
                <a16:creationId xmlns:a16="http://schemas.microsoft.com/office/drawing/2014/main" id="{DA0E36B3-19C5-436D-BEFB-E01063B28023}"/>
              </a:ext>
            </a:extLst>
          </p:cNvPr>
          <p:cNvCxnSpPr>
            <a:cxnSpLocks/>
          </p:cNvCxnSpPr>
          <p:nvPr/>
        </p:nvCxnSpPr>
        <p:spPr>
          <a:xfrm>
            <a:off x="758952" y="4215384"/>
            <a:ext cx="10985029" cy="0"/>
          </a:xfrm>
          <a:prstGeom prst="straightConnector1">
            <a:avLst/>
          </a:prstGeom>
          <a:ln w="285750">
            <a:tailEnd type="triangle"/>
          </a:ln>
        </p:spPr>
        <p:style>
          <a:lnRef idx="3">
            <a:schemeClr val="dk1"/>
          </a:lnRef>
          <a:fillRef idx="0">
            <a:schemeClr val="dk1"/>
          </a:fillRef>
          <a:effectRef idx="2">
            <a:schemeClr val="dk1"/>
          </a:effectRef>
          <a:fontRef idx="minor">
            <a:schemeClr val="tx1"/>
          </a:fontRef>
        </p:style>
      </p:cxnSp>
      <p:sp>
        <p:nvSpPr>
          <p:cNvPr id="7" name="Textfeld 6">
            <a:extLst>
              <a:ext uri="{FF2B5EF4-FFF2-40B4-BE49-F238E27FC236}">
                <a16:creationId xmlns:a16="http://schemas.microsoft.com/office/drawing/2014/main" id="{A5054DCE-91B2-4333-AD61-8E2362BAE1B5}"/>
              </a:ext>
            </a:extLst>
          </p:cNvPr>
          <p:cNvSpPr txBox="1"/>
          <p:nvPr/>
        </p:nvSpPr>
        <p:spPr>
          <a:xfrm>
            <a:off x="758952" y="256626"/>
            <a:ext cx="10608131" cy="3416320"/>
          </a:xfrm>
          <a:prstGeom prst="rect">
            <a:avLst/>
          </a:prstGeom>
          <a:noFill/>
        </p:spPr>
        <p:txBody>
          <a:bodyPr wrap="square" rtlCol="0">
            <a:spAutoFit/>
          </a:bodyPr>
          <a:lstStyle/>
          <a:p>
            <a:pPr algn="ctr"/>
            <a:r>
              <a:rPr lang="de-CH" sz="7200" dirty="0"/>
              <a:t>Jetzt folgt das Augenmerk auf Israel. Es </a:t>
            </a:r>
            <a:r>
              <a:rPr lang="de-CH" sz="7200"/>
              <a:t>geht nur </a:t>
            </a:r>
            <a:r>
              <a:rPr lang="de-CH" sz="7200" dirty="0"/>
              <a:t>noch um 10Jahre.</a:t>
            </a:r>
          </a:p>
        </p:txBody>
      </p:sp>
      <p:sp>
        <p:nvSpPr>
          <p:cNvPr id="8" name="Textfeld 7">
            <a:extLst>
              <a:ext uri="{FF2B5EF4-FFF2-40B4-BE49-F238E27FC236}">
                <a16:creationId xmlns:a16="http://schemas.microsoft.com/office/drawing/2014/main" id="{BDCE4DC3-C5F5-4422-9630-C4350C2D13D3}"/>
              </a:ext>
            </a:extLst>
          </p:cNvPr>
          <p:cNvSpPr txBox="1"/>
          <p:nvPr/>
        </p:nvSpPr>
        <p:spPr>
          <a:xfrm>
            <a:off x="528809" y="4869455"/>
            <a:ext cx="2434728" cy="523220"/>
          </a:xfrm>
          <a:prstGeom prst="rect">
            <a:avLst/>
          </a:prstGeom>
          <a:noFill/>
        </p:spPr>
        <p:txBody>
          <a:bodyPr wrap="square" rtlCol="0">
            <a:spAutoFit/>
          </a:bodyPr>
          <a:lstStyle/>
          <a:p>
            <a:pPr algn="ctr"/>
            <a:r>
              <a:rPr lang="de-CH" sz="2800" dirty="0"/>
              <a:t>Daniel 11,21</a:t>
            </a:r>
          </a:p>
        </p:txBody>
      </p:sp>
      <p:sp>
        <p:nvSpPr>
          <p:cNvPr id="9" name="Textfeld 8">
            <a:extLst>
              <a:ext uri="{FF2B5EF4-FFF2-40B4-BE49-F238E27FC236}">
                <a16:creationId xmlns:a16="http://schemas.microsoft.com/office/drawing/2014/main" id="{B8857FF3-0FD8-437A-A693-AC3CCFB9FAC1}"/>
              </a:ext>
            </a:extLst>
          </p:cNvPr>
          <p:cNvSpPr txBox="1"/>
          <p:nvPr/>
        </p:nvSpPr>
        <p:spPr>
          <a:xfrm>
            <a:off x="8516039" y="4869454"/>
            <a:ext cx="3360143" cy="523220"/>
          </a:xfrm>
          <a:prstGeom prst="rect">
            <a:avLst/>
          </a:prstGeom>
          <a:noFill/>
        </p:spPr>
        <p:txBody>
          <a:bodyPr wrap="square" rtlCol="0">
            <a:spAutoFit/>
          </a:bodyPr>
          <a:lstStyle/>
          <a:p>
            <a:pPr algn="ctr"/>
            <a:r>
              <a:rPr lang="de-CH" sz="2800" dirty="0"/>
              <a:t>Daniel 11,35</a:t>
            </a:r>
          </a:p>
        </p:txBody>
      </p:sp>
      <p:cxnSp>
        <p:nvCxnSpPr>
          <p:cNvPr id="10" name="Gerade Verbindung mit Pfeil 9">
            <a:extLst>
              <a:ext uri="{FF2B5EF4-FFF2-40B4-BE49-F238E27FC236}">
                <a16:creationId xmlns:a16="http://schemas.microsoft.com/office/drawing/2014/main" id="{5B06B0B6-2B2A-4DFA-B14E-79915EBC4F86}"/>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2" name="Gerader Verbinder 11">
            <a:extLst>
              <a:ext uri="{FF2B5EF4-FFF2-40B4-BE49-F238E27FC236}">
                <a16:creationId xmlns:a16="http://schemas.microsoft.com/office/drawing/2014/main" id="{FF886836-AF71-496F-8B88-B6B9C009E9EE}"/>
              </a:ext>
            </a:extLst>
          </p:cNvPr>
          <p:cNvCxnSpPr>
            <a:cxnSpLocks/>
          </p:cNvCxnSpPr>
          <p:nvPr/>
        </p:nvCxnSpPr>
        <p:spPr>
          <a:xfrm>
            <a:off x="10262189"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04621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F864D-D870-45E5-81AC-5072F59E161C}"/>
              </a:ext>
            </a:extLst>
          </p:cNvPr>
          <p:cNvSpPr>
            <a:spLocks noGrp="1"/>
          </p:cNvSpPr>
          <p:nvPr>
            <p:ph type="ctrTitle"/>
          </p:nvPr>
        </p:nvSpPr>
        <p:spPr>
          <a:xfrm>
            <a:off x="321734" y="1289304"/>
            <a:ext cx="7615766" cy="2312256"/>
          </a:xfrm>
        </p:spPr>
        <p:txBody>
          <a:bodyPr>
            <a:normAutofit/>
          </a:bodyPr>
          <a:lstStyle/>
          <a:p>
            <a:pPr algn="l"/>
            <a:r>
              <a:rPr lang="de-CH" sz="9600" dirty="0" err="1"/>
              <a:t>Kambyses</a:t>
            </a:r>
            <a:endParaRPr lang="de-CH" sz="9600" dirty="0"/>
          </a:p>
        </p:txBody>
      </p:sp>
      <p:sp>
        <p:nvSpPr>
          <p:cNvPr id="3" name="Untertitel 2">
            <a:extLst>
              <a:ext uri="{FF2B5EF4-FFF2-40B4-BE49-F238E27FC236}">
                <a16:creationId xmlns:a16="http://schemas.microsoft.com/office/drawing/2014/main" id="{A9F2F77B-C46D-4C55-8FE5-985E13708ED6}"/>
              </a:ext>
            </a:extLst>
          </p:cNvPr>
          <p:cNvSpPr>
            <a:spLocks noGrp="1"/>
          </p:cNvSpPr>
          <p:nvPr>
            <p:ph type="subTitle" idx="1"/>
          </p:nvPr>
        </p:nvSpPr>
        <p:spPr>
          <a:xfrm>
            <a:off x="402336" y="3608516"/>
            <a:ext cx="7052564" cy="2417380"/>
          </a:xfrm>
        </p:spPr>
        <p:txBody>
          <a:bodyPr>
            <a:noAutofit/>
          </a:bodyPr>
          <a:lstStyle/>
          <a:p>
            <a:pPr algn="l"/>
            <a:r>
              <a:rPr lang="de-CH" sz="4000" dirty="0"/>
              <a:t>530-522 v. Chr. </a:t>
            </a:r>
          </a:p>
          <a:p>
            <a:pPr algn="l"/>
            <a:r>
              <a:rPr lang="de-CH" sz="4000" dirty="0"/>
              <a:t>In Esra 4,6 Ahasveros, Sohn von </a:t>
            </a:r>
            <a:r>
              <a:rPr lang="de-CH" sz="4000" dirty="0" err="1"/>
              <a:t>Kores</a:t>
            </a:r>
            <a:endParaRPr lang="de-CH" sz="4000" dirty="0"/>
          </a:p>
        </p:txBody>
      </p:sp>
      <p:pic>
        <p:nvPicPr>
          <p:cNvPr id="5" name="Grafik 4" descr="Ein Bild, das Objekt enthält.&#10;&#10;Mit hoher Zuverlässigkeit generierte Beschreibung">
            <a:extLst>
              <a:ext uri="{FF2B5EF4-FFF2-40B4-BE49-F238E27FC236}">
                <a16:creationId xmlns:a16="http://schemas.microsoft.com/office/drawing/2014/main" id="{5123EADA-2A3E-4127-8FE6-BEC5FCD23D1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63110" y="364419"/>
            <a:ext cx="3207156" cy="1723846"/>
          </a:xfrm>
          <a:prstGeom prst="rect">
            <a:avLst/>
          </a:prstGeom>
        </p:spPr>
      </p:pic>
      <p:pic>
        <p:nvPicPr>
          <p:cNvPr id="6" name="Grafik 5" descr="Ein Bild, das Objekt enthält.&#10;&#10;Mit hoher Zuverlässigkeit generierte Beschreibung">
            <a:extLst>
              <a:ext uri="{FF2B5EF4-FFF2-40B4-BE49-F238E27FC236}">
                <a16:creationId xmlns:a16="http://schemas.microsoft.com/office/drawing/2014/main" id="{28F5F000-7A8A-4D10-9DB8-FD1985C34146}"/>
              </a:ext>
            </a:extLst>
          </p:cNvPr>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05001" y="2426125"/>
            <a:ext cx="3370124" cy="1811442"/>
          </a:xfrm>
          <a:prstGeom prst="rect">
            <a:avLst/>
          </a:prstGeom>
        </p:spPr>
      </p:pic>
      <p:pic>
        <p:nvPicPr>
          <p:cNvPr id="7" name="Grafik 6" descr="Ein Bild, das Objekt enthält.&#10;&#10;Mit hoher Zuverlässigkeit generierte Beschreibung">
            <a:extLst>
              <a:ext uri="{FF2B5EF4-FFF2-40B4-BE49-F238E27FC236}">
                <a16:creationId xmlns:a16="http://schemas.microsoft.com/office/drawing/2014/main" id="{16B4CE09-F9D3-4FF4-A088-928FD780EA0D}"/>
              </a:ext>
            </a:extLst>
          </p:cNvPr>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95879" y="4559299"/>
            <a:ext cx="3343348" cy="1797050"/>
          </a:xfrm>
          <a:prstGeom prst="rect">
            <a:avLst/>
          </a:prstGeom>
        </p:spPr>
      </p:pic>
      <p:cxnSp>
        <p:nvCxnSpPr>
          <p:cNvPr id="17" name="Gerade Verbindung mit Pfeil 16">
            <a:extLst>
              <a:ext uri="{FF2B5EF4-FFF2-40B4-BE49-F238E27FC236}">
                <a16:creationId xmlns:a16="http://schemas.microsoft.com/office/drawing/2014/main" id="{1B7D19D3-8BAD-4DB2-8A2C-50E430FE25F9}"/>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9" name="Gerader Verbinder 18">
            <a:extLst>
              <a:ext uri="{FF2B5EF4-FFF2-40B4-BE49-F238E27FC236}">
                <a16:creationId xmlns:a16="http://schemas.microsoft.com/office/drawing/2014/main" id="{F5A1DE29-04DA-4195-836B-FEEDD240954B}"/>
              </a:ext>
            </a:extLst>
          </p:cNvPr>
          <p:cNvCxnSpPr>
            <a:cxnSpLocks/>
          </p:cNvCxnSpPr>
          <p:nvPr/>
        </p:nvCxnSpPr>
        <p:spPr>
          <a:xfrm>
            <a:off x="1299990"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51983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nhaltsplatzhalter 4" descr="Ein Bild, das Buch, Text enthält.&#10;&#10;Mit sehr hoher Zuverlässigkeit generierte Beschreibung">
            <a:extLst>
              <a:ext uri="{FF2B5EF4-FFF2-40B4-BE49-F238E27FC236}">
                <a16:creationId xmlns:a16="http://schemas.microsoft.com/office/drawing/2014/main" id="{CC0AA394-7186-4987-ACEE-92ED4B20E66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3580"/>
          <a:stretch/>
        </p:blipFill>
        <p:spPr>
          <a:xfrm>
            <a:off x="0" y="4511100"/>
            <a:ext cx="3646446" cy="23469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p:spPr>
      </p:pic>
      <p:sp>
        <p:nvSpPr>
          <p:cNvPr id="2" name="Titel 1">
            <a:extLst>
              <a:ext uri="{FF2B5EF4-FFF2-40B4-BE49-F238E27FC236}">
                <a16:creationId xmlns:a16="http://schemas.microsoft.com/office/drawing/2014/main" id="{BF2F864D-D870-45E5-81AC-5072F59E161C}"/>
              </a:ext>
            </a:extLst>
          </p:cNvPr>
          <p:cNvSpPr>
            <a:spLocks noGrp="1"/>
          </p:cNvSpPr>
          <p:nvPr>
            <p:ph type="ctrTitle"/>
          </p:nvPr>
        </p:nvSpPr>
        <p:spPr>
          <a:xfrm>
            <a:off x="93698" y="69239"/>
            <a:ext cx="6699851" cy="864052"/>
          </a:xfrm>
        </p:spPr>
        <p:txBody>
          <a:bodyPr>
            <a:normAutofit/>
          </a:bodyPr>
          <a:lstStyle/>
          <a:p>
            <a:pPr algn="l"/>
            <a:r>
              <a:rPr lang="de-CH" sz="5400" dirty="0"/>
              <a:t>Antiochus IV</a:t>
            </a:r>
          </a:p>
        </p:txBody>
      </p:sp>
      <p:cxnSp>
        <p:nvCxnSpPr>
          <p:cNvPr id="10" name="Gerade Verbindung mit Pfeil 9">
            <a:extLst>
              <a:ext uri="{FF2B5EF4-FFF2-40B4-BE49-F238E27FC236}">
                <a16:creationId xmlns:a16="http://schemas.microsoft.com/office/drawing/2014/main" id="{E5013855-A79D-4CEB-9077-79588D6A284B}"/>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37" name="Gerader Verbinder 36">
            <a:extLst>
              <a:ext uri="{FF2B5EF4-FFF2-40B4-BE49-F238E27FC236}">
                <a16:creationId xmlns:a16="http://schemas.microsoft.com/office/drawing/2014/main" id="{0A99CB9E-30EF-4B76-8732-D660C4B73ECC}"/>
              </a:ext>
            </a:extLst>
          </p:cNvPr>
          <p:cNvCxnSpPr>
            <a:cxnSpLocks/>
          </p:cNvCxnSpPr>
          <p:nvPr/>
        </p:nvCxnSpPr>
        <p:spPr>
          <a:xfrm>
            <a:off x="10807473"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
        <p:nvSpPr>
          <p:cNvPr id="4" name="Untertitel 3">
            <a:extLst>
              <a:ext uri="{FF2B5EF4-FFF2-40B4-BE49-F238E27FC236}">
                <a16:creationId xmlns:a16="http://schemas.microsoft.com/office/drawing/2014/main" id="{263467F9-C434-40A5-B982-505A9B7A5C08}"/>
              </a:ext>
            </a:extLst>
          </p:cNvPr>
          <p:cNvSpPr>
            <a:spLocks noGrp="1"/>
          </p:cNvSpPr>
          <p:nvPr>
            <p:ph type="subTitle" idx="1"/>
          </p:nvPr>
        </p:nvSpPr>
        <p:spPr>
          <a:xfrm>
            <a:off x="469819" y="867269"/>
            <a:ext cx="8839551" cy="3609210"/>
          </a:xfrm>
        </p:spPr>
        <p:txBody>
          <a:bodyPr>
            <a:normAutofit fontScale="92500"/>
          </a:bodyPr>
          <a:lstStyle/>
          <a:p>
            <a:pPr algn="l"/>
            <a:r>
              <a:rPr lang="de-CH" dirty="0"/>
              <a:t>Antiochus IV ist auch ein König des Nordens (Syrien)</a:t>
            </a:r>
          </a:p>
          <a:p>
            <a:pPr marL="342900" indent="-342900" algn="l">
              <a:buFont typeface="Arial" panose="020B0604020202020204" pitchFamily="34" charset="0"/>
              <a:buChar char="•"/>
            </a:pPr>
            <a:r>
              <a:rPr lang="de-CH" dirty="0"/>
              <a:t>Vers  21:  Antiochus  IV.  kommt  an  die  Macht </a:t>
            </a:r>
          </a:p>
          <a:p>
            <a:pPr marL="342900" indent="-342900" algn="l">
              <a:buFont typeface="Arial" panose="020B0604020202020204" pitchFamily="34" charset="0"/>
              <a:buChar char="•"/>
            </a:pPr>
            <a:r>
              <a:rPr lang="de-CH" dirty="0"/>
              <a:t>Verse  22–24:  Antiochus  IV.  und  die  Hohenpriester  in  Jerusalem </a:t>
            </a:r>
          </a:p>
          <a:p>
            <a:pPr marL="342900" indent="-342900" algn="l">
              <a:buFont typeface="Arial" panose="020B0604020202020204" pitchFamily="34" charset="0"/>
              <a:buChar char="•"/>
            </a:pPr>
            <a:r>
              <a:rPr lang="de-CH" dirty="0"/>
              <a:t>Verse  25–27:  Antiochus  IV.  im  Kampf  gegen  Ägypten </a:t>
            </a:r>
          </a:p>
          <a:p>
            <a:pPr marL="342900" indent="-342900" algn="l">
              <a:buFont typeface="Arial" panose="020B0604020202020204" pitchFamily="34" charset="0"/>
              <a:buChar char="•"/>
            </a:pPr>
            <a:r>
              <a:rPr lang="de-CH" dirty="0"/>
              <a:t>Vers  28:  Antiochus  plündert  Jerusalem  zum  ersten  Mal </a:t>
            </a:r>
          </a:p>
          <a:p>
            <a:pPr marL="342900" indent="-342900" algn="l">
              <a:buFont typeface="Arial" panose="020B0604020202020204" pitchFamily="34" charset="0"/>
              <a:buChar char="•"/>
            </a:pPr>
            <a:r>
              <a:rPr lang="de-CH" dirty="0"/>
              <a:t>Verse  29–30a:  Antiochus  und  die  Zwistigkeiten  mit  den  Römern </a:t>
            </a:r>
          </a:p>
          <a:p>
            <a:pPr marL="342900" indent="-342900" algn="l">
              <a:buFont typeface="Arial" panose="020B0604020202020204" pitchFamily="34" charset="0"/>
              <a:buChar char="•"/>
            </a:pPr>
            <a:r>
              <a:rPr lang="de-CH" dirty="0"/>
              <a:t>Verse  30b-32:  Antiochus  plündert  Jerusalem  zum  zweiten  Mal </a:t>
            </a:r>
          </a:p>
          <a:p>
            <a:pPr marL="342900" indent="-342900" algn="l">
              <a:buFont typeface="Arial" panose="020B0604020202020204" pitchFamily="34" charset="0"/>
              <a:buChar char="•"/>
            </a:pPr>
            <a:r>
              <a:rPr lang="de-CH" dirty="0"/>
              <a:t>Verse 33–35: Der Aufstand der Makkabäer</a:t>
            </a:r>
          </a:p>
          <a:p>
            <a:pPr algn="l"/>
            <a:endParaRPr lang="de-CH" dirty="0"/>
          </a:p>
        </p:txBody>
      </p:sp>
      <p:pic>
        <p:nvPicPr>
          <p:cNvPr id="6" name="Grafik 5">
            <a:extLst>
              <a:ext uri="{FF2B5EF4-FFF2-40B4-BE49-F238E27FC236}">
                <a16:creationId xmlns:a16="http://schemas.microsoft.com/office/drawing/2014/main" id="{2372BE36-D6C8-4BC1-AC12-7B79FB81891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8486496" y="380464"/>
            <a:ext cx="3274595" cy="1611426"/>
          </a:xfrm>
          <a:prstGeom prst="rect">
            <a:avLst/>
          </a:prstGeom>
        </p:spPr>
      </p:pic>
      <p:sp>
        <p:nvSpPr>
          <p:cNvPr id="7" name="Textfeld 6">
            <a:extLst>
              <a:ext uri="{FF2B5EF4-FFF2-40B4-BE49-F238E27FC236}">
                <a16:creationId xmlns:a16="http://schemas.microsoft.com/office/drawing/2014/main" id="{7135005F-08D9-4EF0-BF54-64B530026798}"/>
              </a:ext>
            </a:extLst>
          </p:cNvPr>
          <p:cNvSpPr txBox="1"/>
          <p:nvPr/>
        </p:nvSpPr>
        <p:spPr>
          <a:xfrm>
            <a:off x="7173518" y="4866110"/>
            <a:ext cx="4697822" cy="1200329"/>
          </a:xfrm>
          <a:prstGeom prst="rect">
            <a:avLst/>
          </a:prstGeom>
          <a:noFill/>
        </p:spPr>
        <p:txBody>
          <a:bodyPr wrap="square" rtlCol="0">
            <a:spAutoFit/>
          </a:bodyPr>
          <a:lstStyle/>
          <a:p>
            <a:pPr algn="r"/>
            <a:r>
              <a:rPr lang="de-CH" sz="2400" dirty="0"/>
              <a:t>Die </a:t>
            </a:r>
            <a:r>
              <a:rPr lang="de-CH" sz="2400" dirty="0" err="1"/>
              <a:t>Makkabäerbücher</a:t>
            </a:r>
            <a:r>
              <a:rPr lang="de-CH" sz="2400" dirty="0"/>
              <a:t> schreiben von den Gräueltaten unter Antiochus IV. </a:t>
            </a:r>
          </a:p>
        </p:txBody>
      </p:sp>
    </p:spTree>
    <p:extLst>
      <p:ext uri="{BB962C8B-B14F-4D97-AF65-F5344CB8AC3E}">
        <p14:creationId xmlns:p14="http://schemas.microsoft.com/office/powerpoint/2010/main" val="3316130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a:extLst>
              <a:ext uri="{FF2B5EF4-FFF2-40B4-BE49-F238E27FC236}">
                <a16:creationId xmlns:a16="http://schemas.microsoft.com/office/drawing/2014/main" id="{DA0E36B3-19C5-436D-BEFB-E01063B28023}"/>
              </a:ext>
            </a:extLst>
          </p:cNvPr>
          <p:cNvCxnSpPr>
            <a:cxnSpLocks/>
          </p:cNvCxnSpPr>
          <p:nvPr/>
        </p:nvCxnSpPr>
        <p:spPr>
          <a:xfrm>
            <a:off x="758952" y="4215384"/>
            <a:ext cx="10985029" cy="0"/>
          </a:xfrm>
          <a:prstGeom prst="straightConnector1">
            <a:avLst/>
          </a:prstGeom>
          <a:ln w="285750">
            <a:tailEnd type="triangle"/>
          </a:ln>
        </p:spPr>
        <p:style>
          <a:lnRef idx="3">
            <a:schemeClr val="dk1"/>
          </a:lnRef>
          <a:fillRef idx="0">
            <a:schemeClr val="dk1"/>
          </a:fillRef>
          <a:effectRef idx="2">
            <a:schemeClr val="dk1"/>
          </a:effectRef>
          <a:fontRef idx="minor">
            <a:schemeClr val="tx1"/>
          </a:fontRef>
        </p:style>
      </p:cxnSp>
      <p:sp>
        <p:nvSpPr>
          <p:cNvPr id="7" name="Textfeld 6">
            <a:extLst>
              <a:ext uri="{FF2B5EF4-FFF2-40B4-BE49-F238E27FC236}">
                <a16:creationId xmlns:a16="http://schemas.microsoft.com/office/drawing/2014/main" id="{A5054DCE-91B2-4333-AD61-8E2362BAE1B5}"/>
              </a:ext>
            </a:extLst>
          </p:cNvPr>
          <p:cNvSpPr txBox="1"/>
          <p:nvPr/>
        </p:nvSpPr>
        <p:spPr>
          <a:xfrm>
            <a:off x="758952" y="256626"/>
            <a:ext cx="10608131" cy="3416320"/>
          </a:xfrm>
          <a:prstGeom prst="rect">
            <a:avLst/>
          </a:prstGeom>
          <a:noFill/>
        </p:spPr>
        <p:txBody>
          <a:bodyPr wrap="square" rtlCol="0">
            <a:spAutoFit/>
          </a:bodyPr>
          <a:lstStyle/>
          <a:p>
            <a:pPr algn="ctr"/>
            <a:r>
              <a:rPr lang="de-CH" sz="7200" dirty="0"/>
              <a:t>Aus der Sicht Daniels war das alles Zukunft, für uns ein historischer Bericht.</a:t>
            </a:r>
          </a:p>
        </p:txBody>
      </p:sp>
      <p:sp>
        <p:nvSpPr>
          <p:cNvPr id="8" name="Textfeld 7">
            <a:extLst>
              <a:ext uri="{FF2B5EF4-FFF2-40B4-BE49-F238E27FC236}">
                <a16:creationId xmlns:a16="http://schemas.microsoft.com/office/drawing/2014/main" id="{BDCE4DC3-C5F5-4422-9630-C4350C2D13D3}"/>
              </a:ext>
            </a:extLst>
          </p:cNvPr>
          <p:cNvSpPr txBox="1"/>
          <p:nvPr/>
        </p:nvSpPr>
        <p:spPr>
          <a:xfrm>
            <a:off x="528809" y="4869455"/>
            <a:ext cx="2434728" cy="523220"/>
          </a:xfrm>
          <a:prstGeom prst="rect">
            <a:avLst/>
          </a:prstGeom>
          <a:noFill/>
        </p:spPr>
        <p:txBody>
          <a:bodyPr wrap="square" rtlCol="0">
            <a:spAutoFit/>
          </a:bodyPr>
          <a:lstStyle/>
          <a:p>
            <a:pPr algn="ctr"/>
            <a:r>
              <a:rPr lang="de-CH" sz="2800" dirty="0"/>
              <a:t>Daniel 11,21</a:t>
            </a:r>
          </a:p>
        </p:txBody>
      </p:sp>
      <p:sp>
        <p:nvSpPr>
          <p:cNvPr id="9" name="Textfeld 8">
            <a:extLst>
              <a:ext uri="{FF2B5EF4-FFF2-40B4-BE49-F238E27FC236}">
                <a16:creationId xmlns:a16="http://schemas.microsoft.com/office/drawing/2014/main" id="{B8857FF3-0FD8-437A-A693-AC3CCFB9FAC1}"/>
              </a:ext>
            </a:extLst>
          </p:cNvPr>
          <p:cNvSpPr txBox="1"/>
          <p:nvPr/>
        </p:nvSpPr>
        <p:spPr>
          <a:xfrm>
            <a:off x="8516039" y="4869454"/>
            <a:ext cx="3360143" cy="523220"/>
          </a:xfrm>
          <a:prstGeom prst="rect">
            <a:avLst/>
          </a:prstGeom>
          <a:noFill/>
        </p:spPr>
        <p:txBody>
          <a:bodyPr wrap="square" rtlCol="0">
            <a:spAutoFit/>
          </a:bodyPr>
          <a:lstStyle/>
          <a:p>
            <a:pPr algn="ctr"/>
            <a:r>
              <a:rPr lang="de-CH" sz="2800" dirty="0"/>
              <a:t>Daniel 11,35</a:t>
            </a:r>
          </a:p>
        </p:txBody>
      </p:sp>
      <p:cxnSp>
        <p:nvCxnSpPr>
          <p:cNvPr id="10" name="Gerade Verbindung mit Pfeil 9">
            <a:extLst>
              <a:ext uri="{FF2B5EF4-FFF2-40B4-BE49-F238E27FC236}">
                <a16:creationId xmlns:a16="http://schemas.microsoft.com/office/drawing/2014/main" id="{5B06B0B6-2B2A-4DFA-B14E-79915EBC4F86}"/>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1" name="Gerader Verbinder 10">
            <a:extLst>
              <a:ext uri="{FF2B5EF4-FFF2-40B4-BE49-F238E27FC236}">
                <a16:creationId xmlns:a16="http://schemas.microsoft.com/office/drawing/2014/main" id="{724E47AC-471B-4E13-9C06-3F1B843CB4B5}"/>
              </a:ext>
            </a:extLst>
          </p:cNvPr>
          <p:cNvCxnSpPr>
            <a:cxnSpLocks/>
          </p:cNvCxnSpPr>
          <p:nvPr/>
        </p:nvCxnSpPr>
        <p:spPr>
          <a:xfrm>
            <a:off x="10807473"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76714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a:extLst>
              <a:ext uri="{FF2B5EF4-FFF2-40B4-BE49-F238E27FC236}">
                <a16:creationId xmlns:a16="http://schemas.microsoft.com/office/drawing/2014/main" id="{DA0E36B3-19C5-436D-BEFB-E01063B28023}"/>
              </a:ext>
            </a:extLst>
          </p:cNvPr>
          <p:cNvCxnSpPr>
            <a:cxnSpLocks/>
          </p:cNvCxnSpPr>
          <p:nvPr/>
        </p:nvCxnSpPr>
        <p:spPr>
          <a:xfrm>
            <a:off x="758952" y="4215384"/>
            <a:ext cx="10985029" cy="0"/>
          </a:xfrm>
          <a:prstGeom prst="straightConnector1">
            <a:avLst/>
          </a:prstGeom>
          <a:ln w="285750">
            <a:prstDash val="sysDot"/>
            <a:tailEnd type="triangle"/>
          </a:ln>
        </p:spPr>
        <p:style>
          <a:lnRef idx="3">
            <a:schemeClr val="dk1"/>
          </a:lnRef>
          <a:fillRef idx="0">
            <a:schemeClr val="dk1"/>
          </a:fillRef>
          <a:effectRef idx="2">
            <a:schemeClr val="dk1"/>
          </a:effectRef>
          <a:fontRef idx="minor">
            <a:schemeClr val="tx1"/>
          </a:fontRef>
        </p:style>
      </p:cxnSp>
      <p:sp>
        <p:nvSpPr>
          <p:cNvPr id="7" name="Textfeld 6">
            <a:extLst>
              <a:ext uri="{FF2B5EF4-FFF2-40B4-BE49-F238E27FC236}">
                <a16:creationId xmlns:a16="http://schemas.microsoft.com/office/drawing/2014/main" id="{A5054DCE-91B2-4333-AD61-8E2362BAE1B5}"/>
              </a:ext>
            </a:extLst>
          </p:cNvPr>
          <p:cNvSpPr txBox="1"/>
          <p:nvPr/>
        </p:nvSpPr>
        <p:spPr>
          <a:xfrm>
            <a:off x="758952" y="256626"/>
            <a:ext cx="10608131" cy="3416320"/>
          </a:xfrm>
          <a:prstGeom prst="rect">
            <a:avLst/>
          </a:prstGeom>
          <a:noFill/>
        </p:spPr>
        <p:txBody>
          <a:bodyPr wrap="square" rtlCol="0">
            <a:spAutoFit/>
          </a:bodyPr>
          <a:lstStyle/>
          <a:p>
            <a:pPr algn="ctr"/>
            <a:r>
              <a:rPr lang="de-CH" sz="5400" dirty="0"/>
              <a:t>Vers 35 endet mit einem negativen Höhenpunkt und Vers 36 beginnt mit einem viel grösseren negativen Höhenpunkt.</a:t>
            </a:r>
          </a:p>
        </p:txBody>
      </p:sp>
      <p:sp>
        <p:nvSpPr>
          <p:cNvPr id="8" name="Textfeld 7">
            <a:extLst>
              <a:ext uri="{FF2B5EF4-FFF2-40B4-BE49-F238E27FC236}">
                <a16:creationId xmlns:a16="http://schemas.microsoft.com/office/drawing/2014/main" id="{BDCE4DC3-C5F5-4422-9630-C4350C2D13D3}"/>
              </a:ext>
            </a:extLst>
          </p:cNvPr>
          <p:cNvSpPr txBox="1"/>
          <p:nvPr/>
        </p:nvSpPr>
        <p:spPr>
          <a:xfrm>
            <a:off x="528809" y="4869455"/>
            <a:ext cx="2434728" cy="523220"/>
          </a:xfrm>
          <a:prstGeom prst="rect">
            <a:avLst/>
          </a:prstGeom>
          <a:noFill/>
        </p:spPr>
        <p:txBody>
          <a:bodyPr wrap="square" rtlCol="0">
            <a:spAutoFit/>
          </a:bodyPr>
          <a:lstStyle/>
          <a:p>
            <a:pPr algn="ctr"/>
            <a:r>
              <a:rPr lang="de-CH" sz="2800" dirty="0"/>
              <a:t>Daniel 11,35</a:t>
            </a:r>
          </a:p>
        </p:txBody>
      </p:sp>
      <p:sp>
        <p:nvSpPr>
          <p:cNvPr id="9" name="Textfeld 8">
            <a:extLst>
              <a:ext uri="{FF2B5EF4-FFF2-40B4-BE49-F238E27FC236}">
                <a16:creationId xmlns:a16="http://schemas.microsoft.com/office/drawing/2014/main" id="{B8857FF3-0FD8-437A-A693-AC3CCFB9FAC1}"/>
              </a:ext>
            </a:extLst>
          </p:cNvPr>
          <p:cNvSpPr txBox="1"/>
          <p:nvPr/>
        </p:nvSpPr>
        <p:spPr>
          <a:xfrm>
            <a:off x="8516039" y="4869454"/>
            <a:ext cx="3360143" cy="523220"/>
          </a:xfrm>
          <a:prstGeom prst="rect">
            <a:avLst/>
          </a:prstGeom>
          <a:noFill/>
        </p:spPr>
        <p:txBody>
          <a:bodyPr wrap="square" rtlCol="0">
            <a:spAutoFit/>
          </a:bodyPr>
          <a:lstStyle/>
          <a:p>
            <a:pPr algn="ctr"/>
            <a:r>
              <a:rPr lang="de-CH" sz="2800" dirty="0"/>
              <a:t>Daniel 11,36</a:t>
            </a:r>
          </a:p>
        </p:txBody>
      </p:sp>
      <p:cxnSp>
        <p:nvCxnSpPr>
          <p:cNvPr id="10" name="Gerade Verbindung mit Pfeil 9">
            <a:extLst>
              <a:ext uri="{FF2B5EF4-FFF2-40B4-BE49-F238E27FC236}">
                <a16:creationId xmlns:a16="http://schemas.microsoft.com/office/drawing/2014/main" id="{5B06B0B6-2B2A-4DFA-B14E-79915EBC4F86}"/>
              </a:ext>
            </a:extLst>
          </p:cNvPr>
          <p:cNvCxnSpPr>
            <a:cxnSpLocks/>
          </p:cNvCxnSpPr>
          <p:nvPr/>
        </p:nvCxnSpPr>
        <p:spPr>
          <a:xfrm>
            <a:off x="24292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1" name="Gerader Verbinder 10">
            <a:extLst>
              <a:ext uri="{FF2B5EF4-FFF2-40B4-BE49-F238E27FC236}">
                <a16:creationId xmlns:a16="http://schemas.microsoft.com/office/drawing/2014/main" id="{724E47AC-471B-4E13-9C06-3F1B843CB4B5}"/>
              </a:ext>
            </a:extLst>
          </p:cNvPr>
          <p:cNvCxnSpPr>
            <a:cxnSpLocks/>
          </p:cNvCxnSpPr>
          <p:nvPr/>
        </p:nvCxnSpPr>
        <p:spPr>
          <a:xfrm>
            <a:off x="11367083"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cxnSp>
        <p:nvCxnSpPr>
          <p:cNvPr id="3" name="Gerader Verbinder 2">
            <a:extLst>
              <a:ext uri="{FF2B5EF4-FFF2-40B4-BE49-F238E27FC236}">
                <a16:creationId xmlns:a16="http://schemas.microsoft.com/office/drawing/2014/main" id="{C0ECF070-064F-4A76-820C-19600697D0DC}"/>
              </a:ext>
            </a:extLst>
          </p:cNvPr>
          <p:cNvCxnSpPr/>
          <p:nvPr/>
        </p:nvCxnSpPr>
        <p:spPr>
          <a:xfrm>
            <a:off x="758952" y="4211838"/>
            <a:ext cx="4819727" cy="0"/>
          </a:xfrm>
          <a:prstGeom prst="line">
            <a:avLst/>
          </a:prstGeom>
          <a:ln w="285750">
            <a:prstDash val="solid"/>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3" name="Rechteck 12">
            <a:extLst>
              <a:ext uri="{FF2B5EF4-FFF2-40B4-BE49-F238E27FC236}">
                <a16:creationId xmlns:a16="http://schemas.microsoft.com/office/drawing/2014/main" id="{E8B077F0-BC0D-4FD1-BDD2-9FF733A73A90}"/>
              </a:ext>
            </a:extLst>
          </p:cNvPr>
          <p:cNvSpPr/>
          <p:nvPr/>
        </p:nvSpPr>
        <p:spPr>
          <a:xfrm>
            <a:off x="10595215" y="5150275"/>
            <a:ext cx="1067976" cy="1569660"/>
          </a:xfrm>
          <a:prstGeom prst="rect">
            <a:avLst/>
          </a:prstGeom>
          <a:noFill/>
        </p:spPr>
        <p:txBody>
          <a:bodyPr wrap="squar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1621196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nhaltsplatzhalter 4" descr="Ein Bild, das Buch, Text enthält.&#10;&#10;Mit sehr hoher Zuverlässigkeit generierte Beschreibung">
            <a:extLst>
              <a:ext uri="{FF2B5EF4-FFF2-40B4-BE49-F238E27FC236}">
                <a16:creationId xmlns:a16="http://schemas.microsoft.com/office/drawing/2014/main" id="{CC0AA394-7186-4987-ACEE-92ED4B20E66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3580"/>
          <a:stretch/>
        </p:blipFill>
        <p:spPr>
          <a:xfrm>
            <a:off x="0" y="4511100"/>
            <a:ext cx="3646446" cy="23469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p:spPr>
      </p:pic>
      <p:cxnSp>
        <p:nvCxnSpPr>
          <p:cNvPr id="10" name="Gerade Verbindung mit Pfeil 9">
            <a:extLst>
              <a:ext uri="{FF2B5EF4-FFF2-40B4-BE49-F238E27FC236}">
                <a16:creationId xmlns:a16="http://schemas.microsoft.com/office/drawing/2014/main" id="{E5013855-A79D-4CEB-9077-79588D6A284B}"/>
              </a:ext>
            </a:extLst>
          </p:cNvPr>
          <p:cNvCxnSpPr>
            <a:cxnSpLocks/>
          </p:cNvCxnSpPr>
          <p:nvPr/>
        </p:nvCxnSpPr>
        <p:spPr>
          <a:xfrm>
            <a:off x="121460" y="6477535"/>
            <a:ext cx="4931307"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
        <p:nvSpPr>
          <p:cNvPr id="9" name="Titel 8">
            <a:extLst>
              <a:ext uri="{FF2B5EF4-FFF2-40B4-BE49-F238E27FC236}">
                <a16:creationId xmlns:a16="http://schemas.microsoft.com/office/drawing/2014/main" id="{5D608969-0D9F-449C-9857-B7BBDA1EE7DE}"/>
              </a:ext>
            </a:extLst>
          </p:cNvPr>
          <p:cNvSpPr>
            <a:spLocks noGrp="1"/>
          </p:cNvSpPr>
          <p:nvPr>
            <p:ph type="ctrTitle"/>
          </p:nvPr>
        </p:nvSpPr>
        <p:spPr>
          <a:xfrm>
            <a:off x="1013391" y="371115"/>
            <a:ext cx="10165217" cy="4808411"/>
          </a:xfrm>
        </p:spPr>
        <p:txBody>
          <a:bodyPr>
            <a:normAutofit/>
          </a:bodyPr>
          <a:lstStyle/>
          <a:p>
            <a:pPr algn="l"/>
            <a:r>
              <a:rPr lang="de-CH" sz="3100" b="1" dirty="0"/>
              <a:t>Dan 11,35+36</a:t>
            </a:r>
            <a:br>
              <a:rPr lang="de-CH" sz="3100" dirty="0"/>
            </a:br>
            <a:r>
              <a:rPr lang="de-CH" sz="3100" dirty="0"/>
              <a:t>35 Und von den Verständigen werden einige fallen, um sie zu läutern und zu reinigen und weiß zu machen bis zur Zeit des Endes; denn es verzieht sich noch bis zur bestimmten Zeit. </a:t>
            </a:r>
            <a:br>
              <a:rPr lang="de-CH" sz="3100" dirty="0"/>
            </a:br>
            <a:r>
              <a:rPr lang="de-CH" sz="3100" dirty="0"/>
              <a:t>36 Und der König wird nach seinem Gutdünken handeln, und er wird sich erheben und groß machen über jeden Gott, und wider den Gott der Götter wird er Erstaunliches reden; und er wird Gelingen haben, bis der Zorn vollendet ist, denn das Festbeschlossene wird vollzogen. </a:t>
            </a:r>
            <a:br>
              <a:rPr lang="de-CH" dirty="0"/>
            </a:br>
            <a:endParaRPr lang="de-CH" dirty="0"/>
          </a:p>
        </p:txBody>
      </p:sp>
      <p:cxnSp>
        <p:nvCxnSpPr>
          <p:cNvPr id="14" name="Gerader Verbinder 13">
            <a:extLst>
              <a:ext uri="{FF2B5EF4-FFF2-40B4-BE49-F238E27FC236}">
                <a16:creationId xmlns:a16="http://schemas.microsoft.com/office/drawing/2014/main" id="{239493B6-09A9-4737-8F13-CEA207F4C175}"/>
              </a:ext>
            </a:extLst>
          </p:cNvPr>
          <p:cNvCxnSpPr>
            <a:cxnSpLocks/>
          </p:cNvCxnSpPr>
          <p:nvPr/>
        </p:nvCxnSpPr>
        <p:spPr>
          <a:xfrm>
            <a:off x="11367083"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
        <p:nvSpPr>
          <p:cNvPr id="15" name="Rechteck 14">
            <a:extLst>
              <a:ext uri="{FF2B5EF4-FFF2-40B4-BE49-F238E27FC236}">
                <a16:creationId xmlns:a16="http://schemas.microsoft.com/office/drawing/2014/main" id="{EC995E3F-89F2-4F01-A828-BDF861665CCD}"/>
              </a:ext>
            </a:extLst>
          </p:cNvPr>
          <p:cNvSpPr/>
          <p:nvPr/>
        </p:nvSpPr>
        <p:spPr>
          <a:xfrm>
            <a:off x="10595215" y="5150275"/>
            <a:ext cx="1067976" cy="1569660"/>
          </a:xfrm>
          <a:prstGeom prst="rect">
            <a:avLst/>
          </a:prstGeom>
          <a:noFill/>
        </p:spPr>
        <p:txBody>
          <a:bodyPr wrap="square" lIns="91440" tIns="45720" rIns="91440" bIns="45720">
            <a:spAutoFit/>
          </a:bodyPr>
          <a:lstStyle/>
          <a:p>
            <a:pPr algn="ctr"/>
            <a:r>
              <a:rPr lang="de-DE" sz="9600" b="0" cap="none" spc="0" dirty="0">
                <a:ln w="0"/>
                <a:solidFill>
                  <a:schemeClr val="tx1"/>
                </a:solidFill>
                <a:effectLst>
                  <a:outerShdw blurRad="38100" dist="19050" dir="2700000" algn="tl" rotWithShape="0">
                    <a:schemeClr val="dk1">
                      <a:alpha val="40000"/>
                    </a:schemeClr>
                  </a:outerShdw>
                </a:effectLst>
              </a:rPr>
              <a:t>?</a:t>
            </a:r>
          </a:p>
        </p:txBody>
      </p:sp>
      <p:cxnSp>
        <p:nvCxnSpPr>
          <p:cNvPr id="19" name="Gerade Verbindung mit Pfeil 18">
            <a:extLst>
              <a:ext uri="{FF2B5EF4-FFF2-40B4-BE49-F238E27FC236}">
                <a16:creationId xmlns:a16="http://schemas.microsoft.com/office/drawing/2014/main" id="{874E8EDD-EBE8-41DA-8149-9F708A0136C3}"/>
              </a:ext>
            </a:extLst>
          </p:cNvPr>
          <p:cNvCxnSpPr>
            <a:cxnSpLocks/>
          </p:cNvCxnSpPr>
          <p:nvPr/>
        </p:nvCxnSpPr>
        <p:spPr>
          <a:xfrm>
            <a:off x="8022210" y="6477535"/>
            <a:ext cx="4048330" cy="0"/>
          </a:xfrm>
          <a:prstGeom prst="straightConnector1">
            <a:avLst/>
          </a:prstGeom>
          <a:ln w="76200">
            <a:prstDash val="sysDash"/>
            <a:tailEnd type="triangle"/>
          </a:ln>
        </p:spPr>
        <p:style>
          <a:lnRef idx="1">
            <a:schemeClr val="accent2"/>
          </a:lnRef>
          <a:fillRef idx="0">
            <a:schemeClr val="accent2"/>
          </a:fillRef>
          <a:effectRef idx="0">
            <a:schemeClr val="accent2"/>
          </a:effectRef>
          <a:fontRef idx="minor">
            <a:schemeClr val="tx1"/>
          </a:fontRef>
        </p:style>
      </p:cxnSp>
      <p:cxnSp>
        <p:nvCxnSpPr>
          <p:cNvPr id="21" name="Gerader Verbinder 20">
            <a:extLst>
              <a:ext uri="{FF2B5EF4-FFF2-40B4-BE49-F238E27FC236}">
                <a16:creationId xmlns:a16="http://schemas.microsoft.com/office/drawing/2014/main" id="{DE821F13-3774-4DE6-8C02-AE86D9C6539E}"/>
              </a:ext>
            </a:extLst>
          </p:cNvPr>
          <p:cNvCxnSpPr>
            <a:cxnSpLocks/>
          </p:cNvCxnSpPr>
          <p:nvPr/>
        </p:nvCxnSpPr>
        <p:spPr>
          <a:xfrm>
            <a:off x="5052767"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
        <p:nvSpPr>
          <p:cNvPr id="13" name="Textfeld 12">
            <a:extLst>
              <a:ext uri="{FF2B5EF4-FFF2-40B4-BE49-F238E27FC236}">
                <a16:creationId xmlns:a16="http://schemas.microsoft.com/office/drawing/2014/main" id="{1D344F64-0EE8-43A9-97E4-8C63F3162AE8}"/>
              </a:ext>
            </a:extLst>
          </p:cNvPr>
          <p:cNvSpPr txBox="1"/>
          <p:nvPr/>
        </p:nvSpPr>
        <p:spPr>
          <a:xfrm>
            <a:off x="4352679" y="5410880"/>
            <a:ext cx="5835187" cy="646331"/>
          </a:xfrm>
          <a:prstGeom prst="rect">
            <a:avLst/>
          </a:prstGeom>
          <a:noFill/>
        </p:spPr>
        <p:txBody>
          <a:bodyPr wrap="square" rtlCol="0">
            <a:spAutoFit/>
          </a:bodyPr>
          <a:lstStyle/>
          <a:p>
            <a:r>
              <a:rPr lang="de-CH" sz="900" dirty="0"/>
              <a:t>A. Moser, 04.10.18</a:t>
            </a:r>
          </a:p>
          <a:p>
            <a:pPr marL="285750" indent="-285750">
              <a:buFont typeface="Arial" panose="020B0604020202020204" pitchFamily="34" charset="0"/>
              <a:buChar char="•"/>
            </a:pPr>
            <a:r>
              <a:rPr lang="de-CH" sz="900" dirty="0"/>
              <a:t>Hauptquellen: Der  Prophet  Daniel  und  seine  Botschaft. Ernst-August Bremicker</a:t>
            </a:r>
          </a:p>
          <a:p>
            <a:pPr marL="285750" indent="-285750">
              <a:buFont typeface="Arial" panose="020B0604020202020204" pitchFamily="34" charset="0"/>
              <a:buChar char="•"/>
            </a:pPr>
            <a:r>
              <a:rPr lang="de-CH" sz="900" dirty="0"/>
              <a:t>Münzbilder, Abbildungen und Karten: LOGOS und Internetquellen.</a:t>
            </a:r>
          </a:p>
          <a:p>
            <a:pPr marL="285750" indent="-285750">
              <a:buFont typeface="Arial" panose="020B0604020202020204" pitchFamily="34" charset="0"/>
              <a:buChar char="•"/>
            </a:pPr>
            <a:r>
              <a:rPr lang="de-CH" sz="900" dirty="0"/>
              <a:t>Bibelzitate: Elberfelder 1905</a:t>
            </a:r>
          </a:p>
        </p:txBody>
      </p:sp>
    </p:spTree>
    <p:extLst>
      <p:ext uri="{BB962C8B-B14F-4D97-AF65-F5344CB8AC3E}">
        <p14:creationId xmlns:p14="http://schemas.microsoft.com/office/powerpoint/2010/main" val="2524128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nhaltsplatzhalter 4" descr="Ein Bild, das Buch, Text enthält.&#10;&#10;Mit sehr hoher Zuverlässigkeit generierte Beschreibung">
            <a:extLst>
              <a:ext uri="{FF2B5EF4-FFF2-40B4-BE49-F238E27FC236}">
                <a16:creationId xmlns:a16="http://schemas.microsoft.com/office/drawing/2014/main" id="{1F655401-0750-4EDE-AE43-A349CC9D7D0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3580"/>
          <a:stretch/>
        </p:blipFill>
        <p:spPr>
          <a:xfrm>
            <a:off x="4" y="4511100"/>
            <a:ext cx="3646446" cy="23469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p:spPr>
      </p:pic>
      <p:sp>
        <p:nvSpPr>
          <p:cNvPr id="6" name="Rechteck 5">
            <a:extLst>
              <a:ext uri="{FF2B5EF4-FFF2-40B4-BE49-F238E27FC236}">
                <a16:creationId xmlns:a16="http://schemas.microsoft.com/office/drawing/2014/main" id="{E9C2F7CE-DC69-44D8-8FED-4F701539894D}"/>
              </a:ext>
            </a:extLst>
          </p:cNvPr>
          <p:cNvSpPr/>
          <p:nvPr/>
        </p:nvSpPr>
        <p:spPr>
          <a:xfrm>
            <a:off x="3891776" y="474345"/>
            <a:ext cx="8199864" cy="5909310"/>
          </a:xfrm>
          <a:prstGeom prst="rect">
            <a:avLst/>
          </a:prstGeom>
        </p:spPr>
        <p:txBody>
          <a:bodyPr wrap="square">
            <a:spAutoFit/>
          </a:bodyPr>
          <a:lstStyle/>
          <a:p>
            <a:r>
              <a:rPr lang="de-CH" sz="5400" b="1" dirty="0"/>
              <a:t>Esra 4,6 </a:t>
            </a:r>
          </a:p>
          <a:p>
            <a:r>
              <a:rPr lang="de-CH" sz="5400" dirty="0"/>
              <a:t>Und unter der Regierung des </a:t>
            </a:r>
            <a:r>
              <a:rPr lang="de-CH" sz="5400" b="1" dirty="0"/>
              <a:t>Ahasveros</a:t>
            </a:r>
            <a:r>
              <a:rPr lang="de-CH" sz="5400" dirty="0"/>
              <a:t>, im Anfange seiner Regierung, schrieben sie eine Anklage wider die Bewohner von </a:t>
            </a:r>
            <a:r>
              <a:rPr lang="de-CH" sz="5400" dirty="0" err="1"/>
              <a:t>Juda</a:t>
            </a:r>
            <a:r>
              <a:rPr lang="de-CH" sz="5400" dirty="0"/>
              <a:t> und Jerusalem. </a:t>
            </a:r>
          </a:p>
        </p:txBody>
      </p:sp>
      <p:pic>
        <p:nvPicPr>
          <p:cNvPr id="14" name="Grafik 13" descr="Ein Bild, das Objekt enthält.&#10;&#10;Mit hoher Zuverlässigkeit generierte Beschreibung">
            <a:extLst>
              <a:ext uri="{FF2B5EF4-FFF2-40B4-BE49-F238E27FC236}">
                <a16:creationId xmlns:a16="http://schemas.microsoft.com/office/drawing/2014/main" id="{954877F2-5E80-4900-A3FE-9DB850BF756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19649" y="1041075"/>
            <a:ext cx="3207156" cy="1723846"/>
          </a:xfrm>
          <a:prstGeom prst="rect">
            <a:avLst/>
          </a:prstGeom>
        </p:spPr>
      </p:pic>
      <p:cxnSp>
        <p:nvCxnSpPr>
          <p:cNvPr id="18" name="Gerade Verbindung mit Pfeil 17">
            <a:extLst>
              <a:ext uri="{FF2B5EF4-FFF2-40B4-BE49-F238E27FC236}">
                <a16:creationId xmlns:a16="http://schemas.microsoft.com/office/drawing/2014/main" id="{3DE2874E-42C1-4442-9AE9-EEDAE5E6064B}"/>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21" name="Gerader Verbinder 20">
            <a:extLst>
              <a:ext uri="{FF2B5EF4-FFF2-40B4-BE49-F238E27FC236}">
                <a16:creationId xmlns:a16="http://schemas.microsoft.com/office/drawing/2014/main" id="{556E3C89-5DDE-4E4D-AA67-1C1C9A6BF98B}"/>
              </a:ext>
            </a:extLst>
          </p:cNvPr>
          <p:cNvCxnSpPr>
            <a:cxnSpLocks/>
          </p:cNvCxnSpPr>
          <p:nvPr/>
        </p:nvCxnSpPr>
        <p:spPr>
          <a:xfrm>
            <a:off x="1299990"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0416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F864D-D870-45E5-81AC-5072F59E161C}"/>
              </a:ext>
            </a:extLst>
          </p:cNvPr>
          <p:cNvSpPr>
            <a:spLocks noGrp="1"/>
          </p:cNvSpPr>
          <p:nvPr>
            <p:ph type="ctrTitle"/>
          </p:nvPr>
        </p:nvSpPr>
        <p:spPr>
          <a:xfrm>
            <a:off x="321734" y="1289304"/>
            <a:ext cx="7615766" cy="2312256"/>
          </a:xfrm>
        </p:spPr>
        <p:txBody>
          <a:bodyPr>
            <a:normAutofit/>
          </a:bodyPr>
          <a:lstStyle/>
          <a:p>
            <a:pPr algn="l"/>
            <a:r>
              <a:rPr lang="de-CH" sz="9600" dirty="0" err="1"/>
              <a:t>Gaumata</a:t>
            </a:r>
            <a:endParaRPr lang="de-CH" sz="9600" dirty="0"/>
          </a:p>
        </p:txBody>
      </p:sp>
      <p:sp>
        <p:nvSpPr>
          <p:cNvPr id="3" name="Untertitel 2">
            <a:extLst>
              <a:ext uri="{FF2B5EF4-FFF2-40B4-BE49-F238E27FC236}">
                <a16:creationId xmlns:a16="http://schemas.microsoft.com/office/drawing/2014/main" id="{A9F2F77B-C46D-4C55-8FE5-985E13708ED6}"/>
              </a:ext>
            </a:extLst>
          </p:cNvPr>
          <p:cNvSpPr>
            <a:spLocks noGrp="1"/>
          </p:cNvSpPr>
          <p:nvPr>
            <p:ph type="subTitle" idx="1"/>
          </p:nvPr>
        </p:nvSpPr>
        <p:spPr>
          <a:xfrm>
            <a:off x="360718" y="3511956"/>
            <a:ext cx="7052564" cy="2618548"/>
          </a:xfrm>
        </p:spPr>
        <p:txBody>
          <a:bodyPr>
            <a:noAutofit/>
          </a:bodyPr>
          <a:lstStyle/>
          <a:p>
            <a:pPr algn="l"/>
            <a:r>
              <a:rPr lang="de-CH" sz="3600" dirty="0"/>
              <a:t>oder </a:t>
            </a:r>
            <a:r>
              <a:rPr lang="de-CH" sz="3600" dirty="0" err="1"/>
              <a:t>Smerdis</a:t>
            </a:r>
            <a:r>
              <a:rPr lang="de-CH" sz="3600" dirty="0"/>
              <a:t>, der Magier</a:t>
            </a:r>
          </a:p>
          <a:p>
            <a:pPr algn="l"/>
            <a:r>
              <a:rPr lang="de-CH" sz="4000" dirty="0"/>
              <a:t>522-521 v. Chr. </a:t>
            </a:r>
          </a:p>
          <a:p>
            <a:pPr algn="l"/>
            <a:r>
              <a:rPr lang="de-CH" sz="4000" dirty="0"/>
              <a:t>In Esra Kapitel 4 </a:t>
            </a:r>
            <a:r>
              <a:rPr lang="de-CH" sz="4000" dirty="0" err="1"/>
              <a:t>Artasasta</a:t>
            </a:r>
            <a:endParaRPr lang="de-CH" sz="4000" dirty="0"/>
          </a:p>
        </p:txBody>
      </p:sp>
      <p:pic>
        <p:nvPicPr>
          <p:cNvPr id="5" name="Grafik 4" descr="Ein Bild, das Objekt enthält.&#10;&#10;Mit hoher Zuverlässigkeit generierte Beschreibung">
            <a:extLst>
              <a:ext uri="{FF2B5EF4-FFF2-40B4-BE49-F238E27FC236}">
                <a16:creationId xmlns:a16="http://schemas.microsoft.com/office/drawing/2014/main" id="{5123EADA-2A3E-4127-8FE6-BEC5FCD23D19}"/>
              </a:ext>
            </a:extLst>
          </p:cNvPr>
          <p:cNvPicPr>
            <a:picLocks noChangeAspect="1"/>
          </p:cNvPicPr>
          <p:nvPr/>
        </p:nvPicPr>
        <p:blipFill>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63110" y="364419"/>
            <a:ext cx="3207156" cy="1723846"/>
          </a:xfrm>
          <a:prstGeom prst="rect">
            <a:avLst/>
          </a:prstGeom>
        </p:spPr>
      </p:pic>
      <p:pic>
        <p:nvPicPr>
          <p:cNvPr id="6" name="Grafik 5" descr="Ein Bild, das Objekt enthält.&#10;&#10;Mit hoher Zuverlässigkeit generierte Beschreibung">
            <a:extLst>
              <a:ext uri="{FF2B5EF4-FFF2-40B4-BE49-F238E27FC236}">
                <a16:creationId xmlns:a16="http://schemas.microsoft.com/office/drawing/2014/main" id="{28F5F000-7A8A-4D10-9DB8-FD1985C3414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05001" y="2426125"/>
            <a:ext cx="3370124" cy="1811442"/>
          </a:xfrm>
          <a:prstGeom prst="rect">
            <a:avLst/>
          </a:prstGeom>
        </p:spPr>
      </p:pic>
      <p:pic>
        <p:nvPicPr>
          <p:cNvPr id="7" name="Grafik 6" descr="Ein Bild, das Objekt enthält.&#10;&#10;Mit hoher Zuverlässigkeit generierte Beschreibung">
            <a:extLst>
              <a:ext uri="{FF2B5EF4-FFF2-40B4-BE49-F238E27FC236}">
                <a16:creationId xmlns:a16="http://schemas.microsoft.com/office/drawing/2014/main" id="{16B4CE09-F9D3-4FF4-A088-928FD780EA0D}"/>
              </a:ext>
            </a:extLst>
          </p:cNvPr>
          <p:cNvPicPr>
            <a:picLocks noChangeAspect="1"/>
          </p:cNvPicPr>
          <p:nvPr/>
        </p:nvPicPr>
        <p:blipFill>
          <a:blip r:embed="rId6">
            <a:duotone>
              <a:prstClr val="black"/>
              <a:srgbClr val="D9C3A5">
                <a:tint val="50000"/>
                <a:satMod val="180000"/>
              </a:srgbClr>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95879" y="4559299"/>
            <a:ext cx="3343348" cy="1797050"/>
          </a:xfrm>
          <a:prstGeom prst="rect">
            <a:avLst/>
          </a:prstGeom>
        </p:spPr>
      </p:pic>
      <p:cxnSp>
        <p:nvCxnSpPr>
          <p:cNvPr id="8" name="Gerade Verbindung mit Pfeil 7">
            <a:extLst>
              <a:ext uri="{FF2B5EF4-FFF2-40B4-BE49-F238E27FC236}">
                <a16:creationId xmlns:a16="http://schemas.microsoft.com/office/drawing/2014/main" id="{72271253-2AFA-4AE9-815E-729841FCF32E}"/>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9" name="Gerader Verbinder 8">
            <a:extLst>
              <a:ext uri="{FF2B5EF4-FFF2-40B4-BE49-F238E27FC236}">
                <a16:creationId xmlns:a16="http://schemas.microsoft.com/office/drawing/2014/main" id="{DA49A840-445C-4FFA-AD12-DD94836B7719}"/>
              </a:ext>
            </a:extLst>
          </p:cNvPr>
          <p:cNvCxnSpPr>
            <a:cxnSpLocks/>
          </p:cNvCxnSpPr>
          <p:nvPr/>
        </p:nvCxnSpPr>
        <p:spPr>
          <a:xfrm>
            <a:off x="2379643"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4007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Buch, Text enthält.&#10;&#10;Mit sehr hoher Zuverlässigkeit generierte Beschreibung">
            <a:extLst>
              <a:ext uri="{FF2B5EF4-FFF2-40B4-BE49-F238E27FC236}">
                <a16:creationId xmlns:a16="http://schemas.microsoft.com/office/drawing/2014/main" id="{1F655401-0750-4EDE-AE43-A349CC9D7D01}"/>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3580"/>
          <a:stretch/>
        </p:blipFill>
        <p:spPr>
          <a:xfrm>
            <a:off x="4" y="4511100"/>
            <a:ext cx="3646446" cy="23469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p:spPr>
      </p:pic>
      <p:sp>
        <p:nvSpPr>
          <p:cNvPr id="6" name="Rechteck 5">
            <a:extLst>
              <a:ext uri="{FF2B5EF4-FFF2-40B4-BE49-F238E27FC236}">
                <a16:creationId xmlns:a16="http://schemas.microsoft.com/office/drawing/2014/main" id="{E9C2F7CE-DC69-44D8-8FED-4F701539894D}"/>
              </a:ext>
            </a:extLst>
          </p:cNvPr>
          <p:cNvSpPr/>
          <p:nvPr/>
        </p:nvSpPr>
        <p:spPr>
          <a:xfrm>
            <a:off x="3891776" y="474345"/>
            <a:ext cx="8199864" cy="5509200"/>
          </a:xfrm>
          <a:prstGeom prst="rect">
            <a:avLst/>
          </a:prstGeom>
        </p:spPr>
        <p:txBody>
          <a:bodyPr wrap="square">
            <a:spAutoFit/>
          </a:bodyPr>
          <a:lstStyle/>
          <a:p>
            <a:r>
              <a:rPr lang="de-CH" sz="4400" b="1" dirty="0"/>
              <a:t>Esra 4,7 </a:t>
            </a:r>
          </a:p>
          <a:p>
            <a:r>
              <a:rPr lang="de-CH" sz="4400" dirty="0"/>
              <a:t>Und in den Tagen </a:t>
            </a:r>
            <a:r>
              <a:rPr lang="de-CH" sz="4400" b="1" dirty="0" err="1"/>
              <a:t>Artasastas</a:t>
            </a:r>
            <a:r>
              <a:rPr lang="de-CH" sz="4400" dirty="0"/>
              <a:t> schrieben </a:t>
            </a:r>
            <a:r>
              <a:rPr lang="de-CH" sz="4400" dirty="0" err="1"/>
              <a:t>Bischlam</a:t>
            </a:r>
            <a:r>
              <a:rPr lang="de-CH" sz="4400" dirty="0"/>
              <a:t>, </a:t>
            </a:r>
            <a:r>
              <a:rPr lang="de-CH" sz="4400" dirty="0" err="1"/>
              <a:t>Mithredath</a:t>
            </a:r>
            <a:r>
              <a:rPr lang="de-CH" sz="4400" dirty="0"/>
              <a:t>, </a:t>
            </a:r>
            <a:r>
              <a:rPr lang="de-CH" sz="4400" dirty="0" err="1"/>
              <a:t>Tabeel</a:t>
            </a:r>
            <a:r>
              <a:rPr lang="de-CH" sz="4400" dirty="0"/>
              <a:t> und seine übrigen Genossen an </a:t>
            </a:r>
            <a:r>
              <a:rPr lang="de-CH" sz="4400" dirty="0" err="1"/>
              <a:t>Artasasta</a:t>
            </a:r>
            <a:r>
              <a:rPr lang="de-CH" sz="4400" dirty="0"/>
              <a:t>, den König von Persien. Die Schrift des Briefes war aber aramäisch geschrieben und ins Aramäische übersetzt. </a:t>
            </a:r>
          </a:p>
        </p:txBody>
      </p:sp>
      <p:pic>
        <p:nvPicPr>
          <p:cNvPr id="4" name="Grafik 3" descr="Ein Bild, das Objekt enthält.&#10;&#10;Mit hoher Zuverlässigkeit generierte Beschreibung">
            <a:extLst>
              <a:ext uri="{FF2B5EF4-FFF2-40B4-BE49-F238E27FC236}">
                <a16:creationId xmlns:a16="http://schemas.microsoft.com/office/drawing/2014/main" id="{D56C4BF1-14E2-4FA5-871A-94A848112CA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19649" y="1041075"/>
            <a:ext cx="3207156" cy="1723846"/>
          </a:xfrm>
          <a:prstGeom prst="rect">
            <a:avLst/>
          </a:prstGeom>
        </p:spPr>
      </p:pic>
      <p:cxnSp>
        <p:nvCxnSpPr>
          <p:cNvPr id="9" name="Gerade Verbindung mit Pfeil 8">
            <a:extLst>
              <a:ext uri="{FF2B5EF4-FFF2-40B4-BE49-F238E27FC236}">
                <a16:creationId xmlns:a16="http://schemas.microsoft.com/office/drawing/2014/main" id="{52AD1F5C-3764-4F02-B52D-59CFBE053506}"/>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0" name="Gerader Verbinder 9">
            <a:extLst>
              <a:ext uri="{FF2B5EF4-FFF2-40B4-BE49-F238E27FC236}">
                <a16:creationId xmlns:a16="http://schemas.microsoft.com/office/drawing/2014/main" id="{2D9BB42D-C040-4E7F-8A14-9E40A84433E4}"/>
              </a:ext>
            </a:extLst>
          </p:cNvPr>
          <p:cNvCxnSpPr>
            <a:cxnSpLocks/>
          </p:cNvCxnSpPr>
          <p:nvPr/>
        </p:nvCxnSpPr>
        <p:spPr>
          <a:xfrm>
            <a:off x="2379643"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2732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F864D-D870-45E5-81AC-5072F59E161C}"/>
              </a:ext>
            </a:extLst>
          </p:cNvPr>
          <p:cNvSpPr>
            <a:spLocks noGrp="1"/>
          </p:cNvSpPr>
          <p:nvPr>
            <p:ph type="ctrTitle"/>
          </p:nvPr>
        </p:nvSpPr>
        <p:spPr>
          <a:xfrm>
            <a:off x="321734" y="837612"/>
            <a:ext cx="7615766" cy="2312256"/>
          </a:xfrm>
        </p:spPr>
        <p:txBody>
          <a:bodyPr>
            <a:normAutofit fontScale="90000"/>
          </a:bodyPr>
          <a:lstStyle/>
          <a:p>
            <a:pPr algn="l"/>
            <a:r>
              <a:rPr lang="de-CH" sz="9600" dirty="0"/>
              <a:t>Darius I. </a:t>
            </a:r>
            <a:r>
              <a:rPr lang="de-CH" sz="9600" dirty="0" err="1"/>
              <a:t>Hystaspes</a:t>
            </a:r>
            <a:endParaRPr lang="de-CH" sz="9600" dirty="0"/>
          </a:p>
        </p:txBody>
      </p:sp>
      <p:sp>
        <p:nvSpPr>
          <p:cNvPr id="3" name="Untertitel 2">
            <a:extLst>
              <a:ext uri="{FF2B5EF4-FFF2-40B4-BE49-F238E27FC236}">
                <a16:creationId xmlns:a16="http://schemas.microsoft.com/office/drawing/2014/main" id="{A9F2F77B-C46D-4C55-8FE5-985E13708ED6}"/>
              </a:ext>
            </a:extLst>
          </p:cNvPr>
          <p:cNvSpPr>
            <a:spLocks noGrp="1"/>
          </p:cNvSpPr>
          <p:nvPr>
            <p:ph type="subTitle" idx="1"/>
          </p:nvPr>
        </p:nvSpPr>
        <p:spPr>
          <a:xfrm>
            <a:off x="321734" y="3106865"/>
            <a:ext cx="7205472" cy="3249484"/>
          </a:xfrm>
        </p:spPr>
        <p:txBody>
          <a:bodyPr>
            <a:noAutofit/>
          </a:bodyPr>
          <a:lstStyle/>
          <a:p>
            <a:pPr algn="l"/>
            <a:r>
              <a:rPr lang="de-CH" sz="4000" dirty="0"/>
              <a:t>521-486 v. Chr. </a:t>
            </a:r>
          </a:p>
          <a:p>
            <a:pPr algn="l"/>
            <a:r>
              <a:rPr lang="de-CH" sz="4000" dirty="0"/>
              <a:t>In Esra 4,5.24  Darius </a:t>
            </a:r>
          </a:p>
        </p:txBody>
      </p:sp>
      <p:pic>
        <p:nvPicPr>
          <p:cNvPr id="5" name="Grafik 4" descr="Ein Bild, das Objekt enthält.&#10;&#10;Mit hoher Zuverlässigkeit generierte Beschreibung">
            <a:extLst>
              <a:ext uri="{FF2B5EF4-FFF2-40B4-BE49-F238E27FC236}">
                <a16:creationId xmlns:a16="http://schemas.microsoft.com/office/drawing/2014/main" id="{5123EADA-2A3E-4127-8FE6-BEC5FCD23D19}"/>
              </a:ext>
            </a:extLst>
          </p:cNvPr>
          <p:cNvPicPr>
            <a:picLocks noChangeAspect="1"/>
          </p:cNvPicPr>
          <p:nvPr/>
        </p:nvPicPr>
        <p:blipFill>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63110" y="364419"/>
            <a:ext cx="3207156" cy="1723846"/>
          </a:xfrm>
          <a:prstGeom prst="rect">
            <a:avLst/>
          </a:prstGeom>
        </p:spPr>
      </p:pic>
      <p:pic>
        <p:nvPicPr>
          <p:cNvPr id="6" name="Grafik 5" descr="Ein Bild, das Objekt enthält.&#10;&#10;Mit hoher Zuverlässigkeit generierte Beschreibung">
            <a:extLst>
              <a:ext uri="{FF2B5EF4-FFF2-40B4-BE49-F238E27FC236}">
                <a16:creationId xmlns:a16="http://schemas.microsoft.com/office/drawing/2014/main" id="{28F5F000-7A8A-4D10-9DB8-FD1985C34146}"/>
              </a:ext>
            </a:extLst>
          </p:cNvPr>
          <p:cNvPicPr>
            <a:picLocks noChangeAspect="1"/>
          </p:cNvPicPr>
          <p:nvPr/>
        </p:nvPicPr>
        <p:blipFill>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305001" y="2426125"/>
            <a:ext cx="3370124" cy="1811442"/>
          </a:xfrm>
          <a:prstGeom prst="rect">
            <a:avLst/>
          </a:prstGeom>
        </p:spPr>
      </p:pic>
      <p:pic>
        <p:nvPicPr>
          <p:cNvPr id="7" name="Grafik 6" descr="Ein Bild, das Objekt enthält.&#10;&#10;Mit hoher Zuverlässigkeit generierte Beschreibung">
            <a:extLst>
              <a:ext uri="{FF2B5EF4-FFF2-40B4-BE49-F238E27FC236}">
                <a16:creationId xmlns:a16="http://schemas.microsoft.com/office/drawing/2014/main" id="{16B4CE09-F9D3-4FF4-A088-928FD780EA0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695879" y="4559299"/>
            <a:ext cx="3343348" cy="1797050"/>
          </a:xfrm>
          <a:prstGeom prst="rect">
            <a:avLst/>
          </a:prstGeom>
        </p:spPr>
      </p:pic>
      <p:cxnSp>
        <p:nvCxnSpPr>
          <p:cNvPr id="8" name="Gerade Verbindung mit Pfeil 7">
            <a:extLst>
              <a:ext uri="{FF2B5EF4-FFF2-40B4-BE49-F238E27FC236}">
                <a16:creationId xmlns:a16="http://schemas.microsoft.com/office/drawing/2014/main" id="{7396A86E-F601-4829-A850-0DD7E4A16321}"/>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9" name="Gerader Verbinder 8">
            <a:extLst>
              <a:ext uri="{FF2B5EF4-FFF2-40B4-BE49-F238E27FC236}">
                <a16:creationId xmlns:a16="http://schemas.microsoft.com/office/drawing/2014/main" id="{B5964537-1518-4B13-A885-19019ECE620E}"/>
              </a:ext>
            </a:extLst>
          </p:cNvPr>
          <p:cNvCxnSpPr>
            <a:cxnSpLocks/>
          </p:cNvCxnSpPr>
          <p:nvPr/>
        </p:nvCxnSpPr>
        <p:spPr>
          <a:xfrm>
            <a:off x="3338111"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1159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Buch, Text enthält.&#10;&#10;Mit sehr hoher Zuverlässigkeit generierte Beschreibung">
            <a:extLst>
              <a:ext uri="{FF2B5EF4-FFF2-40B4-BE49-F238E27FC236}">
                <a16:creationId xmlns:a16="http://schemas.microsoft.com/office/drawing/2014/main" id="{1F655401-0750-4EDE-AE43-A349CC9D7D01}"/>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3580"/>
          <a:stretch/>
        </p:blipFill>
        <p:spPr>
          <a:xfrm>
            <a:off x="4" y="4511100"/>
            <a:ext cx="3646446" cy="23469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p:spPr>
      </p:pic>
      <p:sp>
        <p:nvSpPr>
          <p:cNvPr id="6" name="Rechteck 5">
            <a:extLst>
              <a:ext uri="{FF2B5EF4-FFF2-40B4-BE49-F238E27FC236}">
                <a16:creationId xmlns:a16="http://schemas.microsoft.com/office/drawing/2014/main" id="{E9C2F7CE-DC69-44D8-8FED-4F701539894D}"/>
              </a:ext>
            </a:extLst>
          </p:cNvPr>
          <p:cNvSpPr/>
          <p:nvPr/>
        </p:nvSpPr>
        <p:spPr>
          <a:xfrm>
            <a:off x="3891776" y="474345"/>
            <a:ext cx="8199864" cy="5632311"/>
          </a:xfrm>
          <a:prstGeom prst="rect">
            <a:avLst/>
          </a:prstGeom>
        </p:spPr>
        <p:txBody>
          <a:bodyPr wrap="square">
            <a:spAutoFit/>
          </a:bodyPr>
          <a:lstStyle/>
          <a:p>
            <a:r>
              <a:rPr lang="de-CH" sz="3600" b="1" dirty="0"/>
              <a:t>Esra 4,5.24</a:t>
            </a:r>
          </a:p>
          <a:p>
            <a:r>
              <a:rPr lang="de-CH" sz="3600" dirty="0"/>
              <a:t>5 Und sie dingten Ratgeber wider sie, um ihren Plan zu vereiteln, alle die Tage </a:t>
            </a:r>
            <a:r>
              <a:rPr lang="de-CH" sz="3600" dirty="0" err="1"/>
              <a:t>Kores</a:t>
            </a:r>
            <a:r>
              <a:rPr lang="de-CH" sz="3600" dirty="0"/>
              <a:t>’, des Königs von Persien, und </a:t>
            </a:r>
            <a:r>
              <a:rPr lang="de-CH" sz="3600" b="1" dirty="0"/>
              <a:t>bis</a:t>
            </a:r>
            <a:r>
              <a:rPr lang="de-CH" sz="3600" dirty="0"/>
              <a:t> </a:t>
            </a:r>
            <a:r>
              <a:rPr lang="de-CH" sz="3600" b="1" dirty="0"/>
              <a:t>zur Regierung Darius’, des Königs von Persien</a:t>
            </a:r>
            <a:r>
              <a:rPr lang="de-CH" sz="3600" dirty="0"/>
              <a:t>.</a:t>
            </a:r>
          </a:p>
          <a:p>
            <a:r>
              <a:rPr lang="de-CH" sz="3600" dirty="0"/>
              <a:t> </a:t>
            </a:r>
          </a:p>
          <a:p>
            <a:r>
              <a:rPr lang="de-CH" sz="3600" dirty="0"/>
              <a:t>24 Damals hörte die Arbeit am Hause Gottes in Jerusalem auf, und sie unterblieb bis zum zweiten Jahre der Regierung des Königs </a:t>
            </a:r>
            <a:r>
              <a:rPr lang="de-CH" sz="3600" b="1" dirty="0"/>
              <a:t>Darius von Persien</a:t>
            </a:r>
            <a:r>
              <a:rPr lang="de-CH" sz="3600" dirty="0"/>
              <a:t>. </a:t>
            </a:r>
          </a:p>
        </p:txBody>
      </p:sp>
      <p:pic>
        <p:nvPicPr>
          <p:cNvPr id="4" name="Grafik 3" descr="Ein Bild, das Objekt enthält.&#10;&#10;Mit hoher Zuverlässigkeit generierte Beschreibung">
            <a:extLst>
              <a:ext uri="{FF2B5EF4-FFF2-40B4-BE49-F238E27FC236}">
                <a16:creationId xmlns:a16="http://schemas.microsoft.com/office/drawing/2014/main" id="{D56C4BF1-14E2-4FA5-871A-94A848112CA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19649" y="1041075"/>
            <a:ext cx="3207156" cy="1723846"/>
          </a:xfrm>
          <a:prstGeom prst="rect">
            <a:avLst/>
          </a:prstGeom>
        </p:spPr>
      </p:pic>
      <p:cxnSp>
        <p:nvCxnSpPr>
          <p:cNvPr id="7" name="Gerade Verbindung mit Pfeil 6">
            <a:extLst>
              <a:ext uri="{FF2B5EF4-FFF2-40B4-BE49-F238E27FC236}">
                <a16:creationId xmlns:a16="http://schemas.microsoft.com/office/drawing/2014/main" id="{6EBE2D31-D310-4088-BEF6-35CC1BD682F1}"/>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8" name="Gerader Verbinder 7">
            <a:extLst>
              <a:ext uri="{FF2B5EF4-FFF2-40B4-BE49-F238E27FC236}">
                <a16:creationId xmlns:a16="http://schemas.microsoft.com/office/drawing/2014/main" id="{3E19B0C3-A782-43BC-B90E-F58DEFB4D956}"/>
              </a:ext>
            </a:extLst>
          </p:cNvPr>
          <p:cNvCxnSpPr>
            <a:cxnSpLocks/>
          </p:cNvCxnSpPr>
          <p:nvPr/>
        </p:nvCxnSpPr>
        <p:spPr>
          <a:xfrm>
            <a:off x="3338111"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71659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2F864D-D870-45E5-81AC-5072F59E161C}"/>
              </a:ext>
            </a:extLst>
          </p:cNvPr>
          <p:cNvSpPr>
            <a:spLocks noGrp="1"/>
          </p:cNvSpPr>
          <p:nvPr>
            <p:ph type="ctrTitle"/>
          </p:nvPr>
        </p:nvSpPr>
        <p:spPr>
          <a:xfrm>
            <a:off x="228600" y="228600"/>
            <a:ext cx="8275320" cy="3379916"/>
          </a:xfrm>
        </p:spPr>
        <p:txBody>
          <a:bodyPr>
            <a:normAutofit/>
          </a:bodyPr>
          <a:lstStyle/>
          <a:p>
            <a:pPr algn="l"/>
            <a:r>
              <a:rPr lang="de-CH" sz="9600" dirty="0"/>
              <a:t>Der vierte König</a:t>
            </a:r>
            <a:br>
              <a:rPr lang="de-CH" sz="9600" dirty="0"/>
            </a:br>
            <a:r>
              <a:rPr lang="de-CH" sz="9600" dirty="0"/>
              <a:t>Xerxes I.</a:t>
            </a:r>
          </a:p>
        </p:txBody>
      </p:sp>
      <p:sp>
        <p:nvSpPr>
          <p:cNvPr id="3" name="Untertitel 2">
            <a:extLst>
              <a:ext uri="{FF2B5EF4-FFF2-40B4-BE49-F238E27FC236}">
                <a16:creationId xmlns:a16="http://schemas.microsoft.com/office/drawing/2014/main" id="{A9F2F77B-C46D-4C55-8FE5-985E13708ED6}"/>
              </a:ext>
            </a:extLst>
          </p:cNvPr>
          <p:cNvSpPr>
            <a:spLocks noGrp="1"/>
          </p:cNvSpPr>
          <p:nvPr>
            <p:ph type="subTitle" idx="1"/>
          </p:nvPr>
        </p:nvSpPr>
        <p:spPr>
          <a:xfrm>
            <a:off x="402336" y="3608516"/>
            <a:ext cx="7205472" cy="3249484"/>
          </a:xfrm>
        </p:spPr>
        <p:txBody>
          <a:bodyPr>
            <a:noAutofit/>
          </a:bodyPr>
          <a:lstStyle/>
          <a:p>
            <a:pPr algn="l"/>
            <a:r>
              <a:rPr lang="de-CH" sz="4000" dirty="0"/>
              <a:t>486-465 v. Chr. </a:t>
            </a:r>
          </a:p>
          <a:p>
            <a:pPr algn="l"/>
            <a:r>
              <a:rPr lang="de-CH" sz="4000" dirty="0"/>
              <a:t>In Esther 1,1 Ahasveros</a:t>
            </a:r>
          </a:p>
          <a:p>
            <a:pPr algn="l"/>
            <a:r>
              <a:rPr lang="de-CH" sz="2800" dirty="0"/>
              <a:t>Der Reichtum war grösser als der seiner Vorgänger.</a:t>
            </a:r>
          </a:p>
        </p:txBody>
      </p:sp>
      <p:pic>
        <p:nvPicPr>
          <p:cNvPr id="5" name="Grafik 4" descr="Ein Bild, das Objekt enthält.&#10;&#10;Mit hoher Zuverlässigkeit generierte Beschreibung">
            <a:extLst>
              <a:ext uri="{FF2B5EF4-FFF2-40B4-BE49-F238E27FC236}">
                <a16:creationId xmlns:a16="http://schemas.microsoft.com/office/drawing/2014/main" id="{5123EADA-2A3E-4127-8FE6-BEC5FCD23D19}"/>
              </a:ext>
            </a:extLst>
          </p:cNvPr>
          <p:cNvPicPr>
            <a:picLocks noChangeAspect="1"/>
          </p:cNvPicPr>
          <p:nvPr/>
        </p:nvPicPr>
        <p:blipFill>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102022" y="567405"/>
            <a:ext cx="1514162" cy="813862"/>
          </a:xfrm>
          <a:prstGeom prst="rect">
            <a:avLst/>
          </a:prstGeom>
        </p:spPr>
      </p:pic>
      <p:pic>
        <p:nvPicPr>
          <p:cNvPr id="6" name="Grafik 5" descr="Ein Bild, das Objekt enthält.&#10;&#10;Mit hoher Zuverlässigkeit generierte Beschreibung">
            <a:extLst>
              <a:ext uri="{FF2B5EF4-FFF2-40B4-BE49-F238E27FC236}">
                <a16:creationId xmlns:a16="http://schemas.microsoft.com/office/drawing/2014/main" id="{28F5F000-7A8A-4D10-9DB8-FD1985C34146}"/>
              </a:ext>
            </a:extLst>
          </p:cNvPr>
          <p:cNvPicPr>
            <a:picLocks noChangeAspect="1"/>
          </p:cNvPicPr>
          <p:nvPr/>
        </p:nvPicPr>
        <p:blipFill>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097225" y="1502128"/>
            <a:ext cx="1643671" cy="883473"/>
          </a:xfrm>
          <a:prstGeom prst="rect">
            <a:avLst/>
          </a:prstGeom>
        </p:spPr>
      </p:pic>
      <p:pic>
        <p:nvPicPr>
          <p:cNvPr id="7" name="Grafik 6" descr="Ein Bild, das Objekt enthält.&#10;&#10;Mit hoher Zuverlässigkeit generierte Beschreibung">
            <a:extLst>
              <a:ext uri="{FF2B5EF4-FFF2-40B4-BE49-F238E27FC236}">
                <a16:creationId xmlns:a16="http://schemas.microsoft.com/office/drawing/2014/main" id="{16B4CE09-F9D3-4FF4-A088-928FD780EA0D}"/>
              </a:ext>
            </a:extLst>
          </p:cNvPr>
          <p:cNvPicPr>
            <a:picLocks noChangeAspect="1"/>
          </p:cNvPicPr>
          <p:nvPr/>
        </p:nvPicPr>
        <p:blipFill>
          <a:blip r:embed="rId3">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209814" y="1636725"/>
            <a:ext cx="1393257" cy="748876"/>
          </a:xfrm>
          <a:prstGeom prst="rect">
            <a:avLst/>
          </a:prstGeom>
        </p:spPr>
      </p:pic>
      <p:pic>
        <p:nvPicPr>
          <p:cNvPr id="8" name="Grafik 7" descr="Ein Bild, das Objekt enthält.&#10;&#10;Mit hoher Zuverlässigkeit generierte Beschreibung">
            <a:extLst>
              <a:ext uri="{FF2B5EF4-FFF2-40B4-BE49-F238E27FC236}">
                <a16:creationId xmlns:a16="http://schemas.microsoft.com/office/drawing/2014/main" id="{E05D9B84-F8C2-4BC5-A5BA-56A158EDA96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844716" y="2844328"/>
            <a:ext cx="5118684" cy="2751292"/>
          </a:xfrm>
          <a:prstGeom prst="rect">
            <a:avLst/>
          </a:prstGeom>
        </p:spPr>
      </p:pic>
      <p:cxnSp>
        <p:nvCxnSpPr>
          <p:cNvPr id="11" name="Gerade Verbindung mit Pfeil 10">
            <a:extLst>
              <a:ext uri="{FF2B5EF4-FFF2-40B4-BE49-F238E27FC236}">
                <a16:creationId xmlns:a16="http://schemas.microsoft.com/office/drawing/2014/main" id="{C7895737-FBE0-43FC-B278-E2BF03C17D56}"/>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2" name="Gerader Verbinder 11">
            <a:extLst>
              <a:ext uri="{FF2B5EF4-FFF2-40B4-BE49-F238E27FC236}">
                <a16:creationId xmlns:a16="http://schemas.microsoft.com/office/drawing/2014/main" id="{10F37CDD-7554-46BF-B9FC-02653BF340DF}"/>
              </a:ext>
            </a:extLst>
          </p:cNvPr>
          <p:cNvCxnSpPr>
            <a:cxnSpLocks/>
          </p:cNvCxnSpPr>
          <p:nvPr/>
        </p:nvCxnSpPr>
        <p:spPr>
          <a:xfrm>
            <a:off x="4649119"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952934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Ein Bild, das Buch, Text enthält.&#10;&#10;Mit sehr hoher Zuverlässigkeit generierte Beschreibung">
            <a:extLst>
              <a:ext uri="{FF2B5EF4-FFF2-40B4-BE49-F238E27FC236}">
                <a16:creationId xmlns:a16="http://schemas.microsoft.com/office/drawing/2014/main" id="{1F655401-0750-4EDE-AE43-A349CC9D7D01}"/>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 b="3580"/>
          <a:stretch/>
        </p:blipFill>
        <p:spPr>
          <a:xfrm>
            <a:off x="4" y="4511100"/>
            <a:ext cx="3646446" cy="23469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2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2"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p:spPr>
      </p:pic>
      <p:sp>
        <p:nvSpPr>
          <p:cNvPr id="6" name="Rechteck 5">
            <a:extLst>
              <a:ext uri="{FF2B5EF4-FFF2-40B4-BE49-F238E27FC236}">
                <a16:creationId xmlns:a16="http://schemas.microsoft.com/office/drawing/2014/main" id="{E9C2F7CE-DC69-44D8-8FED-4F701539894D}"/>
              </a:ext>
            </a:extLst>
          </p:cNvPr>
          <p:cNvSpPr/>
          <p:nvPr/>
        </p:nvSpPr>
        <p:spPr>
          <a:xfrm>
            <a:off x="3891776" y="474345"/>
            <a:ext cx="8199864" cy="5909310"/>
          </a:xfrm>
          <a:prstGeom prst="rect">
            <a:avLst/>
          </a:prstGeom>
        </p:spPr>
        <p:txBody>
          <a:bodyPr wrap="square">
            <a:spAutoFit/>
          </a:bodyPr>
          <a:lstStyle/>
          <a:p>
            <a:r>
              <a:rPr lang="de-CH" sz="5400" b="1" dirty="0"/>
              <a:t>Esther 1,1</a:t>
            </a:r>
          </a:p>
          <a:p>
            <a:r>
              <a:rPr lang="de-CH" sz="5400" dirty="0"/>
              <a:t>1 Und es geschah in den Tagen des </a:t>
            </a:r>
            <a:r>
              <a:rPr lang="de-CH" sz="5400" b="1" dirty="0"/>
              <a:t>Ahasveros</a:t>
            </a:r>
            <a:r>
              <a:rPr lang="de-CH" sz="5400" dirty="0"/>
              <a:t> (das ist der Ahasveros, der von Indien bis Äthiopien über hundertsiebenundzwanzig Landschaften regierte), </a:t>
            </a:r>
          </a:p>
        </p:txBody>
      </p:sp>
      <p:pic>
        <p:nvPicPr>
          <p:cNvPr id="4" name="Grafik 3" descr="Ein Bild, das Objekt enthält.&#10;&#10;Mit hoher Zuverlässigkeit generierte Beschreibung">
            <a:extLst>
              <a:ext uri="{FF2B5EF4-FFF2-40B4-BE49-F238E27FC236}">
                <a16:creationId xmlns:a16="http://schemas.microsoft.com/office/drawing/2014/main" id="{D56C4BF1-14E2-4FA5-871A-94A848112CA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19649" y="1041075"/>
            <a:ext cx="3207156" cy="1723846"/>
          </a:xfrm>
          <a:prstGeom prst="rect">
            <a:avLst/>
          </a:prstGeom>
        </p:spPr>
      </p:pic>
      <p:cxnSp>
        <p:nvCxnSpPr>
          <p:cNvPr id="9" name="Gerade Verbindung mit Pfeil 8">
            <a:extLst>
              <a:ext uri="{FF2B5EF4-FFF2-40B4-BE49-F238E27FC236}">
                <a16:creationId xmlns:a16="http://schemas.microsoft.com/office/drawing/2014/main" id="{803FD760-4E31-4A7B-AE07-5ACC6D03B835}"/>
              </a:ext>
            </a:extLst>
          </p:cNvPr>
          <p:cNvCxnSpPr>
            <a:cxnSpLocks/>
          </p:cNvCxnSpPr>
          <p:nvPr/>
        </p:nvCxnSpPr>
        <p:spPr>
          <a:xfrm>
            <a:off x="121460" y="6477535"/>
            <a:ext cx="11949080" cy="0"/>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cxnSp>
        <p:nvCxnSpPr>
          <p:cNvPr id="10" name="Gerader Verbinder 9">
            <a:extLst>
              <a:ext uri="{FF2B5EF4-FFF2-40B4-BE49-F238E27FC236}">
                <a16:creationId xmlns:a16="http://schemas.microsoft.com/office/drawing/2014/main" id="{3C794A9D-6BA5-4DC1-8050-D365016BC862}"/>
              </a:ext>
            </a:extLst>
          </p:cNvPr>
          <p:cNvCxnSpPr>
            <a:cxnSpLocks/>
          </p:cNvCxnSpPr>
          <p:nvPr/>
        </p:nvCxnSpPr>
        <p:spPr>
          <a:xfrm>
            <a:off x="4649119" y="6246181"/>
            <a:ext cx="0" cy="462708"/>
          </a:xfrm>
          <a:prstGeom prst="line">
            <a:avLst/>
          </a:prstGeom>
          <a:ln w="76200">
            <a:headEnd type="diamond" w="med" len="med"/>
            <a:tailEnd type="diamond"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9725079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1094</Words>
  <Application>Microsoft Office PowerPoint</Application>
  <PresentationFormat>Breitbild</PresentationFormat>
  <Paragraphs>141</Paragraphs>
  <Slides>23</Slides>
  <Notes>15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23</vt:i4>
      </vt:variant>
    </vt:vector>
  </HeadingPairs>
  <TitlesOfParts>
    <vt:vector size="27" baseType="lpstr">
      <vt:lpstr>Calibri</vt:lpstr>
      <vt:lpstr>Calibri Light</vt:lpstr>
      <vt:lpstr>Arial</vt:lpstr>
      <vt:lpstr>Office</vt:lpstr>
      <vt:lpstr>Daniel 11,2-36</vt:lpstr>
      <vt:lpstr>Kambyses</vt:lpstr>
      <vt:lpstr>PowerPoint-Präsentation</vt:lpstr>
      <vt:lpstr>Gaumata</vt:lpstr>
      <vt:lpstr>PowerPoint-Präsentation</vt:lpstr>
      <vt:lpstr>Darius I. Hystaspes</vt:lpstr>
      <vt:lpstr>PowerPoint-Präsentation</vt:lpstr>
      <vt:lpstr>Der vierte König Xerxes I.</vt:lpstr>
      <vt:lpstr>PowerPoint-Präsentation</vt:lpstr>
      <vt:lpstr>Xerxes I. erreichte den Höhepunkt der Perserkönige.</vt:lpstr>
      <vt:lpstr>PowerPoint-Präsentation</vt:lpstr>
      <vt:lpstr>PowerPoint-Präsentation</vt:lpstr>
      <vt:lpstr>PowerPoint-Präsentation</vt:lpstr>
      <vt:lpstr>PowerPoint-Präsentation</vt:lpstr>
      <vt:lpstr>Das Reich wird unter den vier Generälen Alexanders aufgeteilt. Das sind die vier Diadochenreiche.</vt:lpstr>
      <vt:lpstr>PowerPoint-Präsentation</vt:lpstr>
      <vt:lpstr>Zwei Königreiche</vt:lpstr>
      <vt:lpstr>PowerPoint-Präsentation</vt:lpstr>
      <vt:lpstr>PowerPoint-Präsentation</vt:lpstr>
      <vt:lpstr>Antiochus IV</vt:lpstr>
      <vt:lpstr>PowerPoint-Präsentation</vt:lpstr>
      <vt:lpstr>PowerPoint-Präsentation</vt:lpstr>
      <vt:lpstr>Dan 11,35+36 35 Und von den Verständigen werden einige fallen, um sie zu läutern und zu reinigen und weiß zu machen bis zur Zeit des Endes; denn es verzieht sich noch bis zur bestimmten Zeit.  36 Und der König wird nach seinem Gutdünken handeln, und er wird sich erheben und groß machen über jeden Gott, und wider den Gott der Götter wird er Erstaunliches reden; und er wird Gelingen haben, bis der Zorn vollendet ist, denn das Festbeschlossene wird vollzogen.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Noch drei Könige werden aufstehen</dc:title>
  <dc:creator>Andreas Moser</dc:creator>
  <cp:lastModifiedBy>Andreas Moser</cp:lastModifiedBy>
  <cp:revision>44</cp:revision>
  <dcterms:created xsi:type="dcterms:W3CDTF">2018-10-02T17:18:35Z</dcterms:created>
  <dcterms:modified xsi:type="dcterms:W3CDTF">2018-10-19T11:29:40Z</dcterms:modified>
</cp:coreProperties>
</file>